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</p:sldIdLst>
  <p:sldSz cy="5143500" cx="9144000"/>
  <p:notesSz cx="6858000" cy="9144000"/>
  <p:embeddedFontLst>
    <p:embeddedFont>
      <p:font typeface="Average"/>
      <p:regular r:id="rId56"/>
    </p:embeddedFont>
    <p:embeddedFont>
      <p:font typeface="Oswald"/>
      <p:regular r:id="rId57"/>
      <p:bold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font" Target="fonts/Oswald-regular.fntdata"/><Relationship Id="rId12" Type="http://schemas.openxmlformats.org/officeDocument/2006/relationships/slide" Target="slides/slide7.xml"/><Relationship Id="rId56" Type="http://schemas.openxmlformats.org/officeDocument/2006/relationships/font" Target="fonts/Average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8" Type="http://schemas.openxmlformats.org/officeDocument/2006/relationships/font" Target="fonts/Oswald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47ba4e5c7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47ba4e5c7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4e9e9455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4e9e9455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4e9e9455b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4e9e9455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4e9e9455b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4e9e9455b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4e9e9455b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4e9e9455b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7ba4e5c7c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7ba4e5c7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7ba4e5c7c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7ba4e5c7c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4e9e9455b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4e9e9455b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7ba4e5c7c_0_4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7ba4e5c7c_0_4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4e9e9455b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4e9e9455b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7c442214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7c442214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4e9e9455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4e9e9455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7ba4e5c7c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47ba4e5c7c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47c442214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47c442214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47c442214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47c442214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54e9e9455b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54e9e9455b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4e9e9455b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54e9e9455b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7ba4e5c7c_0_4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47ba4e5c7c_0_4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47c442214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47c442214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47ba4e5c7c_0_4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47ba4e5c7c_0_4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4e9e9455b_2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54e9e9455b_2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54e9e9455b_2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54e9e9455b_2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4e9e9455b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4e9e9455b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54e9e9455b_2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54e9e9455b_2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54e9e9455b_2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54e9e9455b_2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54e9e9455b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54e9e9455b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47ba4e5c7c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47ba4e5c7c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47c442214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47c442214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5454c2ba8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5454c2ba8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5454c2ba8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5454c2ba8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54e9e9455b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54e9e9455b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5454c2ba89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5454c2ba89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54e9e9455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54e9e9455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4e9e9455b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4e9e9455b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54e9e9455b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54e9e9455b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54e9e9455b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54e9e9455b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54e9e9455b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54e9e9455b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54e9e9455b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54e9e9455b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47ba4e5c7c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47ba4e5c7c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54e9e9455b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54e9e9455b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47c442214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47c442214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47ba4e5c7c_0_5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47ba4e5c7c_0_5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47ba4e5c7c_0_5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47ba4e5c7c_0_5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4e9e9455b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4e9e9455b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7ba4e5c7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7ba4e5c7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54c2ba89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54c2ba89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7ba4e5c7c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7ba4e5c7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4e9e9455b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4e9e9455b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4e9e9455b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4e9e9455b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7c4422149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7c4422149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hyperlink" Target="http://dericed.com/papers/reconsidering-the-checksum-for-audiovisual-preservation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hyperlink" Target="https://github.com/mediamicroservices/mm/blob/master/makelossless#L95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gnu.org/philosophy/free-sw.en.html#f1" TargetMode="External"/><Relationship Id="rId4" Type="http://schemas.openxmlformats.org/officeDocument/2006/relationships/hyperlink" Target="https://www.gnu.org/philosophy/free-sw.en.html#f1" TargetMode="External"/><Relationship Id="rId5" Type="http://schemas.openxmlformats.org/officeDocument/2006/relationships/hyperlink" Target="https://www.gnu.org/philosophy/free-sw.en.html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gnu.org/philosophy/free-sw.en.html#f1" TargetMode="External"/><Relationship Id="rId4" Type="http://schemas.openxmlformats.org/officeDocument/2006/relationships/hyperlink" Target="https://www.gnu.org/philosophy/free-sw.en.html#f1" TargetMode="External"/><Relationship Id="rId5" Type="http://schemas.openxmlformats.org/officeDocument/2006/relationships/hyperlink" Target="https://www.gnu.org/philosophy/free-sw.en.html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2.png"/><Relationship Id="rId4" Type="http://schemas.openxmlformats.org/officeDocument/2006/relationships/image" Target="../media/image18.png"/><Relationship Id="rId5" Type="http://schemas.openxmlformats.org/officeDocument/2006/relationships/hyperlink" Target="https://github.com/FFmpeg/FFmpeg/blob/master/libavcodec/dpxenc.c" TargetMode="Externa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5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3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5.png"/><Relationship Id="rId4" Type="http://schemas.openxmlformats.org/officeDocument/2006/relationships/hyperlink" Target="https://bits.ashleyblewer.com/blog/2014/11/04/non-technical-persons-guide-to-becoming-an-open-source-software-contributor-via-github/" TargetMode="Externa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5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6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7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hyperlink" Target="http://coptr.digipres.org/Main_Page" TargetMode="External"/><Relationship Id="rId4" Type="http://schemas.openxmlformats.org/officeDocument/2006/relationships/hyperlink" Target="https://github.com/amiaopensource/open-workflows" TargetMode="External"/><Relationship Id="rId9" Type="http://schemas.openxmlformats.org/officeDocument/2006/relationships/hyperlink" Target="http://dericed.com/papers/reconsidering-the-checksum-for-audiovisual-preservation/" TargetMode="External"/><Relationship Id="rId5" Type="http://schemas.openxmlformats.org/officeDocument/2006/relationships/hyperlink" Target="https://dd388.github.io/crals/" TargetMode="External"/><Relationship Id="rId6" Type="http://schemas.openxmlformats.org/officeDocument/2006/relationships/hyperlink" Target="https://bits.ashleyblewer.com/blog/2014/11/04/non-technical-persons-guide-to-becoming-an-open-source-software-contributor-via-github/" TargetMode="External"/><Relationship Id="rId7" Type="http://schemas.openxmlformats.org/officeDocument/2006/relationships/hyperlink" Target="https://ifiscripts.readthedocs.io/en/latest/index.html" TargetMode="External"/><Relationship Id="rId8" Type="http://schemas.openxmlformats.org/officeDocument/2006/relationships/hyperlink" Target="https://kieranjol.wordpress.com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94908" y="86175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</a:rPr>
              <a:t>ARA - Using and Developing Open Source Tools in the Irish Film Institute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94900" y="262742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Kieran O’Leary - Irish Film Institute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Dublin -  2019-03-21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@kieranjol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ifi_pos_colour1800.jpg"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4149" y="3722350"/>
            <a:ext cx="1712952" cy="10192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6750000" y="4715400"/>
            <a:ext cx="23940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0650"/>
            <a:ext cx="6066301" cy="469345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2"/>
          <p:cNvSpPr txBox="1"/>
          <p:nvPr/>
        </p:nvSpPr>
        <p:spPr>
          <a:xfrm>
            <a:off x="271125" y="4837025"/>
            <a:ext cx="8320500" cy="1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u="sng">
                <a:solidFill>
                  <a:schemeClr val="hlink"/>
                </a:solidFill>
                <a:hlinkClick r:id="rId4"/>
              </a:rPr>
              <a:t>http://dericed.com/papers/reconsidering-the-checksum-for-audiovisual-preservation/</a:t>
            </a:r>
            <a:r>
              <a:rPr lang="en-GB" sz="600"/>
              <a:t> </a:t>
            </a:r>
            <a:endParaRPr sz="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0476" y="-104050"/>
            <a:ext cx="606874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7" name="Google Shape;1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375" y="1900238"/>
            <a:ext cx="8477250" cy="134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/>
        </p:nvSpPr>
        <p:spPr>
          <a:xfrm>
            <a:off x="320825" y="4659700"/>
            <a:ext cx="8489700" cy="2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u="sng">
                <a:solidFill>
                  <a:schemeClr val="hlink"/>
                </a:solidFill>
                <a:hlinkClick r:id="rId4"/>
              </a:rPr>
              <a:t>https://github.com/mediamicroservices/mm/blob/master/makelossless#L95</a:t>
            </a:r>
            <a:r>
              <a:rPr lang="en-GB" sz="800"/>
              <a:t> </a:t>
            </a:r>
            <a:endParaRPr sz="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Four Freedoms of Free Software</a:t>
            </a:r>
            <a:endParaRPr/>
          </a:p>
        </p:txBody>
      </p:sp>
      <p:sp>
        <p:nvSpPr>
          <p:cNvPr id="144" name="Google Shape;144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program is free software if the program's users have the four essential freedoms: </a:t>
            </a:r>
            <a:r>
              <a:rPr lang="en-GB" sz="13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[1]</a:t>
            </a:r>
            <a:endParaRPr sz="13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  <a:hlinkClick r:id="rId4"/>
            </a:endParaRPr>
          </a:p>
          <a:p>
            <a:pPr indent="-311150" lvl="0" marL="787400" marR="304800" rtl="0" algn="l">
              <a:lnSpc>
                <a:spcPct val="150000"/>
              </a:lnSpc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en-GB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freedom to run the program as you wish, for any purpose (freedom 0).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787400" marR="304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en-GB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freedom to study how the program works, and change it so it does your computing as you wish (freedom 1). Access to the source code is a precondition for this.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787400" marR="304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en-GB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freedom to redistribute copies so you can help others (freedom 2).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787400" marR="304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en-GB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freedom to distribute copies of your modified versions to others (freedom 3). By doing this you can give the whole community a chance to benefit from your changes. Access to the source code is a precondition for this.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304800" rtl="0" algn="l">
              <a:lnSpc>
                <a:spcPct val="150000"/>
              </a:lnSpc>
              <a:spcBef>
                <a:spcPts val="3100"/>
              </a:spcBef>
              <a:spcAft>
                <a:spcPts val="0"/>
              </a:spcAft>
              <a:buNone/>
            </a:pPr>
            <a:r>
              <a:rPr lang="en-GB" sz="13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https://www.gnu.org/philosophy/free-sw.en.html</a:t>
            </a:r>
            <a:r>
              <a:rPr lang="en-GB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24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FFV1/MKV workflow</a:t>
            </a:r>
            <a:endParaRPr/>
          </a:p>
        </p:txBody>
      </p:sp>
      <p:sp>
        <p:nvSpPr>
          <p:cNvPr id="150" name="Google Shape;150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Python script (normalise.py) that will: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Transcode V210/MOV to FFV1/MKV via ffmpeg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Frame-level checksums are produced for the source V210/MOV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Frame-level checksums are produced from the FFV1 file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Losslessness check is automated by comparing source and destination checksums.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Technical metadata (mediainfo/mediatrace) extracted via mediainfo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Conformance check via mediaconch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Logs/Objects/Metadata folder structure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Checksum manifest is generated.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H264/MOV access copy is generated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Quality Controlled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Accessioned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Technical Cataloguing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Preservation Storage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Periodical retrieval for fixity checks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Terminal report</a:t>
            </a:r>
            <a:endParaRPr/>
          </a:p>
        </p:txBody>
      </p:sp>
      <p:sp>
        <p:nvSpPr>
          <p:cNvPr id="156" name="Google Shape;156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1152463"/>
            <a:ext cx="6638925" cy="1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8970" y="0"/>
            <a:ext cx="648606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List of tasks for migrating a videotape collection to files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9"/>
          <p:cNvSpPr txBox="1"/>
          <p:nvPr>
            <p:ph idx="1" type="body"/>
          </p:nvPr>
        </p:nvSpPr>
        <p:spPr>
          <a:xfrm>
            <a:off x="348750" y="1278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Audit the collection to determine quantity and formats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Research and devise workflows for each format type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Select the items that will be the focus of preservation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Migrate tape materials to file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Quality Control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Arrange the digital items into consistent packages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Make accessible copies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Describe/catalogue the content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Store fixity/integrity information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Rights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Make 3 copies of every file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Store metadata about the objects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Make the material accessible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Adhere to ongoing collections management procedures</a:t>
            </a:r>
            <a:endParaRPr sz="1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IFIscripts does</a:t>
            </a:r>
            <a:endParaRPr/>
          </a:p>
        </p:txBody>
      </p:sp>
      <p:sp>
        <p:nvSpPr>
          <p:cNvPr id="176" name="Google Shape;176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Transfer files with automated integrity/fixity checks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Normalise files and verify the integrity of the process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Generate Access/Watermarked/Mezzanine copies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Generate Archival Information Packages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Automate technical cataloguing using PBCore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Perform validation on various formats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Generate and validate checksum manifests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Generate detailed logs using PREMIS terminology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Automate aspects of registration/Object Entry/Accessioning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Many more bespoke tools..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3" name="Google Shape;18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7375" y="1357313"/>
            <a:ext cx="5429250" cy="242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Topics</a:t>
            </a:r>
            <a:endParaRPr/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Initial explorations into Open Source formats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Using/Creating Open Source Tools in the Irish Film Institute 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The Four Freedoms of Open Source Software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IFIscripts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How to contribute!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0" name="Google Shape;19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2286000"/>
            <a:ext cx="46863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7" name="Google Shape;19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971" y="0"/>
            <a:ext cx="711605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4" name="Google Shape;20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5250"/>
            <a:ext cx="9144000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1" name="Google Shape;21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2172" y="0"/>
            <a:ext cx="623965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8" name="Google Shape;21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6737" y="0"/>
            <a:ext cx="607052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5" name="Google Shape;22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000" y="457200"/>
            <a:ext cx="4724400" cy="411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Open Source Tools</a:t>
            </a:r>
            <a:endParaRPr/>
          </a:p>
        </p:txBody>
      </p:sp>
      <p:sp>
        <p:nvSpPr>
          <p:cNvPr id="231" name="Google Shape;231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/>
              <a:t>FFmpeg - normalisation, QC, fixity, accessibility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/>
              <a:t>QCTools - Quality Control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/>
              <a:t>rsync/cp/gcp - file transfer and backups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/>
              <a:t>Mediainfo  - Technical metadata and QC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/>
              <a:t>Mkvpropedit - Matroska editing and chapter insertion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/>
              <a:t>Mediaconch - validation/QC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/>
              <a:t>Python - Programming language for workflows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/>
              <a:t>IFIscripts - Ingest/technical metadata/fixity/AIP generation and more!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/>
              <a:t>GNU - Various tools for auditing - grep, tree, ls, find, gcc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/>
              <a:t>Ubuntu - Useful for processing drives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/>
              <a:t>LibreOffice - Better at handling CSV than Excel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/>
              <a:t>DVAnalyser - DV-specific QC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/>
              <a:t>BWF Metaedit - adding bext chunk and metadata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/>
              <a:t>VLC - Quality Control/Cataloguing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/>
              <a:t>Vrecord - Used by vendor for tape capture to FFV1/Matroska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/>
              <a:t>Digital Forensics XML  - preserve file system metadata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 sz="1200"/>
              <a:t>Rawcooked - reversibly normalise film scans</a:t>
            </a:r>
            <a:endParaRPr sz="12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Standards</a:t>
            </a:r>
            <a:endParaRPr/>
          </a:p>
        </p:txBody>
      </p:sp>
      <p:sp>
        <p:nvSpPr>
          <p:cNvPr id="237" name="Google Shape;237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Collections management (OAIS, Spectrum)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Metadata (PREMIS, PBCore)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Vocabularies (Library of Congress Subject Headings, Genre/Form)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Open File formats via CELLAR (FFV1/Matroska (mkv))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44" name="Google Shape;24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1742" y="0"/>
            <a:ext cx="584051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51" name="Google Shape;25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7597" y="0"/>
            <a:ext cx="526880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Four Freedoms of Free Software</a:t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program is free software if the program's users have the four essential freedoms: </a:t>
            </a:r>
            <a:r>
              <a:rPr lang="en-GB" sz="13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[1]</a:t>
            </a:r>
            <a:endParaRPr sz="13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  <a:hlinkClick r:id="rId4"/>
            </a:endParaRPr>
          </a:p>
          <a:p>
            <a:pPr indent="-311150" lvl="0" marL="787400" marR="304800" rtl="0" algn="l">
              <a:lnSpc>
                <a:spcPct val="150000"/>
              </a:lnSpc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en-GB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freedom to run the program as you wish, for any purpose (freedom 0).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787400" marR="304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en-GB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freedom to study how the program works, and change it so it does your computing as you wish (freedom 1). Access to the source code is a precondition for this.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787400" marR="304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en-GB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freedom to redistribute copies so you can help others (freedom 2).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787400" marR="304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●"/>
            </a:pPr>
            <a:r>
              <a:rPr lang="en-GB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freedom to distribute copies of your modified versions to others (freedom 3). By doing this you can give the whole community a chance to benefit from your changes. Access to the source code is a precondition for this.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304800" rtl="0" algn="l">
              <a:lnSpc>
                <a:spcPct val="150000"/>
              </a:lnSpc>
              <a:spcBef>
                <a:spcPts val="3100"/>
              </a:spcBef>
              <a:spcAft>
                <a:spcPts val="0"/>
              </a:spcAft>
              <a:buNone/>
            </a:pPr>
            <a:r>
              <a:rPr lang="en-GB" sz="13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https://www.gnu.org/philosophy/free-sw.en.html</a:t>
            </a:r>
            <a:r>
              <a:rPr lang="en-GB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24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58" name="Google Shape;25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622" y="0"/>
            <a:ext cx="620315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65" name="Google Shape;26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3528" y="0"/>
            <a:ext cx="531694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Integration into IFI</a:t>
            </a:r>
            <a:endParaRPr/>
          </a:p>
        </p:txBody>
      </p:sp>
      <p:sp>
        <p:nvSpPr>
          <p:cNvPr id="271" name="Google Shape;271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Not everyone needs to know how to code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Every IFI staff member involved in digital preservation activities must be proficient in the command line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Don’t worry - we provide a lot of training!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Encouragement to report issues and suggest improvements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Be open about work practises - perhaps some repetivive, monotonour, inaccurate work can be automated?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Encouragement to contribute code - minor fixes and documentation improvements do not require much coding knowledge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Encouragement to use tools to diagnose and fix issues for long term up-skilling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Different environments, different metadata</a:t>
            </a:r>
            <a:endParaRPr/>
          </a:p>
        </p:txBody>
      </p:sp>
      <p:sp>
        <p:nvSpPr>
          <p:cNvPr id="277" name="Google Shape;277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Sony M2000P Digibeta deck | OSX | AJA Kona 3 |Final Cut Pro 7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Sony DVW-510P Digibeta deck | Windows 7 | Aja Kona LHE+ | AJA Control Room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Sony UVW-1200P Betacam SP deck | Windows 7 |Aja Kona LHE+ | AJA Control Room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Sony J30 | El Capitan |Mac Pro| Blackmagic Ultrastudio 4K| Blackmagic Media Express.</a:t>
            </a:r>
            <a:endParaRPr sz="1400"/>
          </a:p>
        </p:txBody>
      </p:sp>
      <p:pic>
        <p:nvPicPr>
          <p:cNvPr id="278" name="Google Shape;27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2600" y="3056975"/>
            <a:ext cx="5829300" cy="15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85" name="Google Shape;28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44305"/>
            <a:ext cx="8520601" cy="3349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Format Identification via command line</a:t>
            </a:r>
            <a:endParaRPr/>
          </a:p>
        </p:txBody>
      </p:sp>
      <p:sp>
        <p:nvSpPr>
          <p:cNvPr id="291" name="Google Shape;291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92" name="Google Shape;29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838" y="1017725"/>
            <a:ext cx="6905625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99" name="Google Shape;29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287" y="0"/>
            <a:ext cx="824542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Impact</a:t>
            </a:r>
            <a:endParaRPr/>
          </a:p>
        </p:txBody>
      </p:sp>
      <p:sp>
        <p:nvSpPr>
          <p:cNvPr id="305" name="Google Shape;305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Winner of Digital Preservation Coalition award: The National Archives Award for Safeguarding the Digital Legacy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Used/altered by many archives in multiple continents.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Used by individuals, film festivals, artists and other unexpected users.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Inspired similar projects.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Led to IFI financially supporting some of the open source tools that we use.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12" name="Google Shape;31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1152475"/>
            <a:ext cx="7267575" cy="352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Source TIFF</a:t>
            </a:r>
            <a:endParaRPr/>
          </a:p>
        </p:txBody>
      </p:sp>
      <p:sp>
        <p:nvSpPr>
          <p:cNvPr id="318" name="Google Shape;318;p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19" name="Google Shape;31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63"/>
            <a:ext cx="5467350" cy="22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IFI Irish Film Archive</a:t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Professional and amateur film and video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Library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Paper and artefact collections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Born digital cinema and broadcast deposits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25% Funding from Irish Arts Council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Other funding generated through partners such as The Irish Film Board, Broadcasting Authority of Ireland, The Arts Council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Incorrect metadata in normalisation!</a:t>
            </a:r>
            <a:endParaRPr/>
          </a:p>
        </p:txBody>
      </p:sp>
      <p:sp>
        <p:nvSpPr>
          <p:cNvPr id="325" name="Google Shape;325;p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26" name="Google Shape;32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5467350" cy="302895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52"/>
          <p:cNvSpPr/>
          <p:nvPr/>
        </p:nvSpPr>
        <p:spPr>
          <a:xfrm>
            <a:off x="3004817" y="3831793"/>
            <a:ext cx="951300" cy="240250"/>
          </a:xfrm>
          <a:custGeom>
            <a:rect b="b" l="l" r="r" t="t"/>
            <a:pathLst>
              <a:path extrusionOk="0" h="9610" w="38052">
                <a:moveTo>
                  <a:pt x="36561" y="3194"/>
                </a:moveTo>
                <a:cubicBezTo>
                  <a:pt x="26760" y="-73"/>
                  <a:pt x="16061" y="24"/>
                  <a:pt x="5729" y="24"/>
                </a:cubicBezTo>
                <a:cubicBezTo>
                  <a:pt x="3148" y="24"/>
                  <a:pt x="-763" y="3127"/>
                  <a:pt x="254" y="5499"/>
                </a:cubicBezTo>
                <a:cubicBezTo>
                  <a:pt x="1861" y="9246"/>
                  <a:pt x="8016" y="8219"/>
                  <a:pt x="12068" y="8669"/>
                </a:cubicBezTo>
                <a:cubicBezTo>
                  <a:pt x="19238" y="9465"/>
                  <a:pt x="27228" y="10744"/>
                  <a:pt x="33680" y="7516"/>
                </a:cubicBezTo>
                <a:cubicBezTo>
                  <a:pt x="34931" y="6890"/>
                  <a:pt x="36725" y="7353"/>
                  <a:pt x="37714" y="6364"/>
                </a:cubicBezTo>
                <a:cubicBezTo>
                  <a:pt x="38686" y="5392"/>
                  <a:pt x="37290" y="3053"/>
                  <a:pt x="35985" y="2618"/>
                </a:cubicBez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Studying/Altering the source code in FFmpeg</a:t>
            </a:r>
            <a:endParaRPr/>
          </a:p>
        </p:txBody>
      </p:sp>
      <p:sp>
        <p:nvSpPr>
          <p:cNvPr id="333" name="Google Shape;333;p5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34" name="Google Shape;33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6975" y="985763"/>
            <a:ext cx="4914819" cy="317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53"/>
          <p:cNvPicPr preferRelativeResize="0"/>
          <p:nvPr/>
        </p:nvPicPr>
        <p:blipFill rotWithShape="1">
          <a:blip r:embed="rId4">
            <a:alphaModFix/>
          </a:blip>
          <a:srcRect b="-1980" l="0" r="60574" t="1980"/>
          <a:stretch/>
        </p:blipFill>
        <p:spPr>
          <a:xfrm>
            <a:off x="311700" y="1152475"/>
            <a:ext cx="2672599" cy="181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53"/>
          <p:cNvSpPr txBox="1"/>
          <p:nvPr/>
        </p:nvSpPr>
        <p:spPr>
          <a:xfrm>
            <a:off x="367400" y="4257425"/>
            <a:ext cx="8414400" cy="2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5"/>
              </a:rPr>
              <a:t>https://github.com/FFmpeg/FFmpeg/blob/master/libavcodec/dpxenc.c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5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43" name="Google Shape;34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10" y="1114575"/>
            <a:ext cx="6191365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Result - No incorrect metadata!</a:t>
            </a:r>
            <a:endParaRPr/>
          </a:p>
        </p:txBody>
      </p:sp>
      <p:sp>
        <p:nvSpPr>
          <p:cNvPr id="349" name="Google Shape;349;p5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50" name="Google Shape;350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1152475"/>
            <a:ext cx="5438775" cy="29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Raising issues!</a:t>
            </a:r>
            <a:endParaRPr/>
          </a:p>
        </p:txBody>
      </p:sp>
      <p:sp>
        <p:nvSpPr>
          <p:cNvPr id="356" name="Google Shape;356;p5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57" name="Google Shape;35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900" y="1152475"/>
            <a:ext cx="4279150" cy="345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5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64" name="Google Shape;364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400" y="140550"/>
            <a:ext cx="6480351" cy="4506926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57"/>
          <p:cNvSpPr txBox="1"/>
          <p:nvPr/>
        </p:nvSpPr>
        <p:spPr>
          <a:xfrm>
            <a:off x="291750" y="4647475"/>
            <a:ext cx="85605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latin typeface="Average"/>
                <a:ea typeface="Average"/>
                <a:cs typeface="Average"/>
                <a:sym typeface="Average"/>
                <a:hlinkClick r:id="rId4"/>
              </a:rPr>
              <a:t>https://bits.ashleyblewer.com/blog/2014/11/04/non-technical-persons-guide-to-becoming-an-open-source-software-contributor-via-github/</a:t>
            </a:r>
            <a:r>
              <a:rPr lang="en-GB">
                <a:latin typeface="Average"/>
                <a:ea typeface="Average"/>
                <a:cs typeface="Average"/>
                <a:sym typeface="Average"/>
              </a:rPr>
              <a:t> 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5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72" name="Google Shape;37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5250"/>
            <a:ext cx="9144000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5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79" name="Google Shape;379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18707" cy="441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86" name="Google Shape;386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45025"/>
            <a:ext cx="7967511" cy="394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to contribute to open source software</a:t>
            </a:r>
            <a:endParaRPr/>
          </a:p>
        </p:txBody>
      </p:sp>
      <p:sp>
        <p:nvSpPr>
          <p:cNvPr id="392" name="Google Shape;392;p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Financial contributions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Donation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Add features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Fix bugs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Report bugs via issue trackers - and look at contribution guidelines first!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Write/edit documentation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Promote open source tools via blogs/conferences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Test, Test, Test!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32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open formats?</a:t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jisc.png"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4831800" cy="317507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325925" y="4333775"/>
            <a:ext cx="8000400" cy="1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6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https://web.archive.org/web/20160721092004/http:/jiscdigitalmedia.ac.uk/infokit/audiovisual-digitisation/seven-principles-of-digitisation</a:t>
            </a:r>
            <a:endParaRPr sz="6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 resources	</a:t>
            </a:r>
            <a:endParaRPr/>
          </a:p>
        </p:txBody>
      </p:sp>
      <p:sp>
        <p:nvSpPr>
          <p:cNvPr id="398" name="Google Shape;398;p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COPTR -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http://coptr.digipres.org/Main_Page</a:t>
            </a:r>
            <a:r>
              <a:rPr lang="en-GB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Open workflows -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https://github.com/amiaopensource/open-workflows</a:t>
            </a:r>
            <a:r>
              <a:rPr lang="en-GB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CRALS - </a:t>
            </a:r>
            <a:r>
              <a:rPr lang="en-GB" u="sng">
                <a:solidFill>
                  <a:schemeClr val="hlink"/>
                </a:solidFill>
                <a:hlinkClick r:id="rId5"/>
              </a:rPr>
              <a:t>https://dd388.github.io/crals/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Ashley Blewer - </a:t>
            </a:r>
            <a:r>
              <a:rPr lang="en-GB" u="sng">
                <a:solidFill>
                  <a:schemeClr val="hlink"/>
                </a:solidFill>
                <a:hlinkClick r:id="rId6"/>
              </a:rPr>
              <a:t>https://bits.ashleyblewer.com/blog/2014/11/04/non-technical-persons-guide-to-becoming-an-open-source-software-contributor-via-github/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IFIscripts - </a:t>
            </a:r>
            <a:r>
              <a:rPr lang="en-GB" u="sng">
                <a:solidFill>
                  <a:schemeClr val="hlink"/>
                </a:solidFill>
                <a:hlinkClick r:id="rId7"/>
              </a:rPr>
              <a:t>https://ifiscripts.readthedocs.io/en/latest/index.html</a:t>
            </a:r>
            <a:r>
              <a:rPr lang="en-GB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My blog: </a:t>
            </a:r>
            <a:r>
              <a:rPr lang="en-GB" u="sng">
                <a:solidFill>
                  <a:schemeClr val="hlink"/>
                </a:solidFill>
                <a:hlinkClick r:id="rId8"/>
              </a:rPr>
              <a:t>https://kieranjol.wordpress.com/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Dave Rice - Framemd5 blog: </a:t>
            </a:r>
            <a:r>
              <a:rPr lang="en-GB" u="sng">
                <a:solidFill>
                  <a:schemeClr val="hlink"/>
                </a:solidFill>
                <a:hlinkClick r:id="rId9"/>
              </a:rPr>
              <a:t>http://dericed.com/papers/reconsidering-the-checksum-for-audiovisual-preservation/</a:t>
            </a:r>
            <a:r>
              <a:rPr lang="en-GB"/>
              <a:t>   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FFV1?	</a:t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283125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Free/Open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Partially self-descriptive (doesn’t fully rely on container for context)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Actively standardised by IETF via CELLAR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Mediaconch conformance checker via PREFORMA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Embedded checksums per frame/slice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Helpful archive/FFmpeg community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Potential to sponsor developments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Lossless compression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Mediaconch failure</a:t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00900"/>
            <a:ext cx="5233918" cy="3467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Mediaconch PASS!!11!!!!</a:t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5079035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0" y="1476375"/>
            <a:ext cx="5943600" cy="249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