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61" r:id="rId2"/>
    <p:sldId id="281" r:id="rId3"/>
    <p:sldId id="282" r:id="rId4"/>
    <p:sldId id="294" r:id="rId5"/>
    <p:sldId id="290" r:id="rId6"/>
    <p:sldId id="292" r:id="rId7"/>
    <p:sldId id="291" r:id="rId8"/>
    <p:sldId id="293" r:id="rId9"/>
    <p:sldId id="283" r:id="rId10"/>
    <p:sldId id="288" r:id="rId11"/>
    <p:sldId id="287" r:id="rId12"/>
    <p:sldId id="264" r:id="rId13"/>
    <p:sldId id="269" r:id="rId14"/>
    <p:sldId id="265" r:id="rId15"/>
    <p:sldId id="270" r:id="rId16"/>
    <p:sldId id="266" r:id="rId17"/>
    <p:sldId id="271" r:id="rId18"/>
    <p:sldId id="267" r:id="rId19"/>
    <p:sldId id="272" r:id="rId20"/>
    <p:sldId id="274" r:id="rId21"/>
    <p:sldId id="276" r:id="rId22"/>
    <p:sldId id="273" r:id="rId23"/>
    <p:sldId id="268" r:id="rId24"/>
    <p:sldId id="279" r:id="rId25"/>
    <p:sldId id="278" r:id="rId26"/>
    <p:sldId id="277" r:id="rId27"/>
    <p:sldId id="280" r:id="rId28"/>
    <p:sldId id="315" r:id="rId29"/>
    <p:sldId id="316" r:id="rId30"/>
    <p:sldId id="303" r:id="rId31"/>
    <p:sldId id="311" r:id="rId32"/>
    <p:sldId id="309" r:id="rId33"/>
    <p:sldId id="312" r:id="rId34"/>
    <p:sldId id="313" r:id="rId35"/>
    <p:sldId id="314" r:id="rId36"/>
    <p:sldId id="304" r:id="rId37"/>
    <p:sldId id="307" r:id="rId38"/>
    <p:sldId id="306" r:id="rId39"/>
    <p:sldId id="299" r:id="rId40"/>
    <p:sldId id="301" r:id="rId41"/>
    <p:sldId id="30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>
      <p:cViewPr>
        <p:scale>
          <a:sx n="81" d="100"/>
          <a:sy n="81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4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65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89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95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7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11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164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06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11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3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2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5308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8477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6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7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8713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0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07A9-0AAC-4E83-9079-177DA26D272C}" type="datetimeFigureOut">
              <a:rPr lang="en-GB" smtClean="0"/>
              <a:t>29/03/2018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189C99-B21C-42CE-99DA-9BBB01707E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6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000" b="1" dirty="0"/>
          </a:p>
          <a:p>
            <a:pPr algn="ctr"/>
            <a:r>
              <a:rPr lang="en-GB" sz="5200" b="1" dirty="0"/>
              <a:t>Using Excel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for </a:t>
            </a:r>
          </a:p>
          <a:p>
            <a:pPr algn="ctr"/>
            <a:r>
              <a:rPr lang="en-GB" sz="4000" dirty="0"/>
              <a:t>creating and improving </a:t>
            </a:r>
          </a:p>
          <a:p>
            <a:pPr algn="ctr"/>
            <a:r>
              <a:rPr lang="en-GB" sz="4000" dirty="0"/>
              <a:t>archive catalogues</a:t>
            </a:r>
          </a:p>
          <a:p>
            <a:pPr algn="ctr"/>
            <a:endParaRPr lang="en-GB" sz="4000" dirty="0"/>
          </a:p>
          <a:p>
            <a:pPr algn="ctr"/>
            <a:r>
              <a:rPr lang="en-GB" sz="5200" b="1" dirty="0"/>
              <a:t>Why and How</a:t>
            </a:r>
            <a:r>
              <a:rPr lang="en-GB" sz="4100" dirty="0"/>
              <a:t> </a:t>
            </a:r>
          </a:p>
          <a:p>
            <a:pPr algn="ctr"/>
            <a:endParaRPr lang="en-GB" sz="4000" dirty="0"/>
          </a:p>
          <a:p>
            <a:r>
              <a:rPr lang="en-GB" sz="2400" i="1" dirty="0"/>
              <a:t>Gillian Sheldrick</a:t>
            </a:r>
          </a:p>
          <a:p>
            <a:r>
              <a:rPr lang="en-GB" sz="2400" i="1" dirty="0"/>
              <a:t>Excel for Archivists</a:t>
            </a:r>
          </a:p>
          <a:p>
            <a:r>
              <a:rPr lang="en-GB" sz="2400" i="1" dirty="0" err="1"/>
              <a:t>SheldrickG@Gmail.com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39210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91000" y="999000"/>
            <a:ext cx="9450000" cy="3510000"/>
          </a:xfrm>
        </p:spPr>
        <p:txBody>
          <a:bodyPr>
            <a:normAutofit lnSpcReduction="10000"/>
          </a:bodyPr>
          <a:lstStyle/>
          <a:p>
            <a:r>
              <a:rPr lang="en-GB" sz="4800" b="1" dirty="0"/>
              <a:t>Is it Excel?</a:t>
            </a:r>
          </a:p>
          <a:p>
            <a:endParaRPr lang="en-GB" sz="4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/>
              <a:t>Many excellent (free) alternatives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5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/>
              <a:t>Applicability: Microsoft Excel (2007 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8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87" y="2439000"/>
            <a:ext cx="8911687" cy="1280890"/>
          </a:xfrm>
        </p:spPr>
        <p:txBody>
          <a:bodyPr>
            <a:normAutofit/>
          </a:bodyPr>
          <a:lstStyle/>
          <a:p>
            <a:r>
              <a:rPr lang="en-GB" sz="4800" b="1" dirty="0"/>
              <a:t>Filtering Data</a:t>
            </a:r>
          </a:p>
        </p:txBody>
      </p:sp>
    </p:spTree>
    <p:extLst>
      <p:ext uri="{BB962C8B-B14F-4D97-AF65-F5344CB8AC3E}">
        <p14:creationId xmlns:p14="http://schemas.microsoft.com/office/powerpoint/2010/main" val="38074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4139" y="279000"/>
            <a:ext cx="8911687" cy="636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Filtering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91000" y="999000"/>
            <a:ext cx="8915400" cy="558000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Filtering Data: 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Enable filtering (</a:t>
            </a:r>
            <a:r>
              <a:rPr lang="en-GB" i="1" dirty="0"/>
              <a:t>Home ribbon&gt;Editing menu&gt; Sort and filter&gt;Filter</a:t>
            </a:r>
            <a:r>
              <a:rPr lang="en-GB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Activate filter: click arrow and select terms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Clear all filters (</a:t>
            </a:r>
            <a:r>
              <a:rPr lang="en-GB" i="1" dirty="0"/>
              <a:t>Home ribbon&gt;Editing menu&gt; Sort and filter&gt;Clear)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Remove all filters </a:t>
            </a:r>
            <a:r>
              <a:rPr lang="en-GB" i="1" dirty="0"/>
              <a:t>(Home ribbon&gt;Editing menu&gt; Sort and filter&gt;Filter)</a:t>
            </a:r>
          </a:p>
          <a:p>
            <a:r>
              <a:rPr lang="en-GB" dirty="0"/>
              <a:t> </a:t>
            </a:r>
            <a:endParaRPr lang="en-GB" b="1" dirty="0"/>
          </a:p>
          <a:p>
            <a:r>
              <a:rPr lang="en-GB" b="1" dirty="0"/>
              <a:t>Filtering Data: Some 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Edit or copy a sub-set 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View selection from large data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Data checking</a:t>
            </a:r>
          </a:p>
          <a:p>
            <a:pPr marL="0" indent="0"/>
            <a:endParaRPr lang="en-GB" dirty="0"/>
          </a:p>
          <a:p>
            <a:r>
              <a:rPr lang="en-GB" b="1" dirty="0"/>
              <a:t>Filtering Data: To Note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Can filter on multiple columns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Data is not altered,  moved or deleted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71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87" y="2439000"/>
            <a:ext cx="8911687" cy="1280890"/>
          </a:xfrm>
        </p:spPr>
        <p:txBody>
          <a:bodyPr>
            <a:normAutofit/>
          </a:bodyPr>
          <a:lstStyle/>
          <a:p>
            <a:r>
              <a:rPr lang="en-GB" sz="4800" b="1" dirty="0"/>
              <a:t>Sorting Data</a:t>
            </a:r>
          </a:p>
        </p:txBody>
      </p:sp>
    </p:spTree>
    <p:extLst>
      <p:ext uri="{BB962C8B-B14F-4D97-AF65-F5344CB8AC3E}">
        <p14:creationId xmlns:p14="http://schemas.microsoft.com/office/powerpoint/2010/main" val="323413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4139" y="279000"/>
            <a:ext cx="8911687" cy="636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Sorting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91000" y="999000"/>
            <a:ext cx="9450000" cy="5859000"/>
          </a:xfrm>
        </p:spPr>
        <p:txBody>
          <a:bodyPr>
            <a:normAutofit fontScale="70000" lnSpcReduction="20000"/>
          </a:bodyPr>
          <a:lstStyle/>
          <a:p>
            <a:r>
              <a:rPr lang="en-GB" sz="2600" b="1" dirty="0"/>
              <a:t>Sorting Data: 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Select data for sorting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i="1" dirty="0"/>
              <a:t>Home ribbon&gt;Editing menu&gt; Sort and filter&gt;Custom sort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‘My data has headers’ (on/off)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Select ‘sort by’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For additional sort criteria ‘Add level’ </a:t>
            </a:r>
          </a:p>
          <a:p>
            <a:r>
              <a:rPr lang="en-GB" sz="2600" dirty="0"/>
              <a:t> </a:t>
            </a:r>
          </a:p>
          <a:p>
            <a:r>
              <a:rPr lang="en-GB" sz="2600" b="1" dirty="0"/>
              <a:t>Sorting Data: Some Uses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Changing the order of rows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In the example, applying an initial structure to a list created in box order, by sorting by place, date and classification  </a:t>
            </a:r>
          </a:p>
          <a:p>
            <a:endParaRPr lang="en-GB" sz="2600" b="1" dirty="0"/>
          </a:p>
          <a:p>
            <a:r>
              <a:rPr lang="en-GB" sz="2600" b="1" dirty="0"/>
              <a:t>Sorting Data: To Note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The order of rows is altered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Useful to number the rows before starting, to ensure you can re-sort to original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Beware sorting on subset of data (eg a column):  risk of corrupting the data</a:t>
            </a:r>
            <a:r>
              <a:rPr lang="en-GB" sz="1900" dirty="0"/>
              <a:t>.</a:t>
            </a: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9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87" y="2439000"/>
            <a:ext cx="8911687" cy="1280890"/>
          </a:xfrm>
        </p:spPr>
        <p:txBody>
          <a:bodyPr>
            <a:normAutofit/>
          </a:bodyPr>
          <a:lstStyle/>
          <a:p>
            <a:r>
              <a:rPr lang="en-GB" sz="4800" b="1" dirty="0"/>
              <a:t>Subdividing Columns</a:t>
            </a:r>
          </a:p>
        </p:txBody>
      </p:sp>
    </p:spTree>
    <p:extLst>
      <p:ext uri="{BB962C8B-B14F-4D97-AF65-F5344CB8AC3E}">
        <p14:creationId xmlns:p14="http://schemas.microsoft.com/office/powerpoint/2010/main" val="252732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4139" y="279000"/>
            <a:ext cx="8911687" cy="636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Subdividing Columns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91000" y="999000"/>
            <a:ext cx="9450000" cy="5859000"/>
          </a:xfrm>
        </p:spPr>
        <p:txBody>
          <a:bodyPr>
            <a:normAutofit/>
          </a:bodyPr>
          <a:lstStyle/>
          <a:p>
            <a:r>
              <a:rPr lang="en-GB" b="1" dirty="0"/>
              <a:t>Subdividing Columns: 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Move selected column to the right (for convenience)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Select column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Data Ribbon&gt;Data Tools&gt;Text to Columns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Delimited &gt; Next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Choose delimiter and view preview &gt; Finish [or next]</a:t>
            </a:r>
            <a:endParaRPr lang="en-GB" sz="1100" dirty="0"/>
          </a:p>
          <a:p>
            <a:r>
              <a:rPr lang="en-GB" sz="1100" dirty="0"/>
              <a:t> </a:t>
            </a:r>
          </a:p>
          <a:p>
            <a:r>
              <a:rPr lang="en-GB" b="1" dirty="0"/>
              <a:t>Subdividing Columns: Some Uses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Make data easier to 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Prepare data for migration by matching required column layout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Enable sorting on terms within a column</a:t>
            </a:r>
            <a:endParaRPr lang="en-GB" sz="1100" dirty="0"/>
          </a:p>
          <a:p>
            <a:r>
              <a:rPr lang="en-GB" sz="1100" dirty="0"/>
              <a:t> </a:t>
            </a:r>
          </a:p>
          <a:p>
            <a:r>
              <a:rPr lang="en-GB" b="1" dirty="0"/>
              <a:t>Subdividing Columns: To Note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Data must be structured in some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Default is to overwrite existing data, but can choose where to put 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58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87" y="2439000"/>
            <a:ext cx="8911687" cy="1280890"/>
          </a:xfrm>
        </p:spPr>
        <p:txBody>
          <a:bodyPr>
            <a:normAutofit/>
          </a:bodyPr>
          <a:lstStyle/>
          <a:p>
            <a:r>
              <a:rPr lang="en-GB" sz="4800" b="1" dirty="0"/>
              <a:t>Functions and Formulas</a:t>
            </a:r>
          </a:p>
        </p:txBody>
      </p:sp>
    </p:spTree>
    <p:extLst>
      <p:ext uri="{BB962C8B-B14F-4D97-AF65-F5344CB8AC3E}">
        <p14:creationId xmlns:p14="http://schemas.microsoft.com/office/powerpoint/2010/main" val="403841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4139" y="279000"/>
            <a:ext cx="8911687" cy="636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Functions and Formulas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91000" y="999000"/>
            <a:ext cx="9450000" cy="585900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Formulas: 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Enter Equals sign ( = ); this always indicates a formula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Select function from </a:t>
            </a:r>
            <a:r>
              <a:rPr lang="en-GB" i="1" dirty="0"/>
              <a:t>Formulas &gt; Function Library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Copy completed formula to adjacent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View formula in formula bar</a:t>
            </a:r>
            <a:endParaRPr lang="en-GB" sz="1100" dirty="0"/>
          </a:p>
          <a:p>
            <a:r>
              <a:rPr lang="en-GB" sz="1100" dirty="0"/>
              <a:t> </a:t>
            </a:r>
          </a:p>
          <a:p>
            <a:r>
              <a:rPr lang="en-GB" b="1" dirty="0"/>
              <a:t>Formulas: Some 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Transform data (in almost any way you can think of)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Understand data (eg by counting terms, or identifying duplicates)</a:t>
            </a:r>
            <a:endParaRPr lang="en-GB" sz="1100" dirty="0"/>
          </a:p>
          <a:p>
            <a:r>
              <a:rPr lang="en-GB" sz="1100" dirty="0"/>
              <a:t> </a:t>
            </a:r>
          </a:p>
          <a:p>
            <a:r>
              <a:rPr lang="en-GB" b="1" dirty="0"/>
              <a:t>Formulas: To Note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‘Formula’ is the sequence of commands introduced by the equals 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‘Functions’ are the special words used in a formula to perform a specific task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Formulas can act on other formulas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Instead of very complex formulas, combine formulas in a sequence; each step can then be checked separately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11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87" y="2439000"/>
            <a:ext cx="8911687" cy="1280890"/>
          </a:xfrm>
        </p:spPr>
        <p:txBody>
          <a:bodyPr>
            <a:normAutofit/>
          </a:bodyPr>
          <a:lstStyle/>
          <a:p>
            <a:r>
              <a:rPr lang="en-GB" sz="4800" b="1" dirty="0"/>
              <a:t>Autofill</a:t>
            </a:r>
          </a:p>
        </p:txBody>
      </p:sp>
    </p:spTree>
    <p:extLst>
      <p:ext uri="{BB962C8B-B14F-4D97-AF65-F5344CB8AC3E}">
        <p14:creationId xmlns:p14="http://schemas.microsoft.com/office/powerpoint/2010/main" val="400592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200" dirty="0"/>
          </a:p>
          <a:p>
            <a:r>
              <a:rPr lang="en-GB" sz="5200" dirty="0"/>
              <a:t>Welcome </a:t>
            </a:r>
          </a:p>
          <a:p>
            <a:r>
              <a:rPr lang="en-GB" sz="5200" dirty="0"/>
              <a:t>and </a:t>
            </a:r>
          </a:p>
          <a:p>
            <a:r>
              <a:rPr lang="en-GB" sz="5200" dirty="0"/>
              <a:t>Background</a:t>
            </a:r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  <a:p>
            <a:r>
              <a:rPr lang="en-GB" sz="2400" i="1" dirty="0"/>
              <a:t>Gillian Sheldrick</a:t>
            </a:r>
          </a:p>
          <a:p>
            <a:r>
              <a:rPr lang="en-GB" sz="2400" i="1" dirty="0"/>
              <a:t>Excel for Archivists</a:t>
            </a:r>
          </a:p>
          <a:p>
            <a:r>
              <a:rPr lang="en-GB" sz="2400" i="1" dirty="0"/>
              <a:t>SheldrickG@Gmail.com</a:t>
            </a:r>
          </a:p>
        </p:txBody>
      </p:sp>
    </p:spTree>
    <p:extLst>
      <p:ext uri="{BB962C8B-B14F-4D97-AF65-F5344CB8AC3E}">
        <p14:creationId xmlns:p14="http://schemas.microsoft.com/office/powerpoint/2010/main" val="72901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4139" y="279000"/>
            <a:ext cx="8911687" cy="636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Autofill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91000" y="999000"/>
            <a:ext cx="9450000" cy="5859000"/>
          </a:xfrm>
        </p:spPr>
        <p:txBody>
          <a:bodyPr>
            <a:normAutofit/>
          </a:bodyPr>
          <a:lstStyle/>
          <a:p>
            <a:r>
              <a:rPr lang="en-GB" b="1" dirty="0"/>
              <a:t>Autofill: 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Select cell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Click on square autofill handle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Drag down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 choose exact copy or list use autofill options menu</a:t>
            </a:r>
          </a:p>
          <a:p>
            <a:pPr marL="0" indent="0"/>
            <a:endParaRPr lang="en-GB" dirty="0"/>
          </a:p>
          <a:p>
            <a:r>
              <a:rPr lang="en-GB" b="1" dirty="0"/>
              <a:t>Autofill: Some Uses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Quickly insert standard data into multiple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Insert a formula into multiple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Insert sequential lists into multiple cells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Autofill: To Note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Built in sequences: numbers, months, days of the week</a:t>
            </a:r>
          </a:p>
        </p:txBody>
      </p:sp>
    </p:spTree>
    <p:extLst>
      <p:ext uri="{BB962C8B-B14F-4D97-AF65-F5344CB8AC3E}">
        <p14:creationId xmlns:p14="http://schemas.microsoft.com/office/powerpoint/2010/main" val="42636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87" y="2439000"/>
            <a:ext cx="6480313" cy="2115000"/>
          </a:xfrm>
        </p:spPr>
        <p:txBody>
          <a:bodyPr>
            <a:normAutofit/>
          </a:bodyPr>
          <a:lstStyle/>
          <a:p>
            <a:r>
              <a:rPr lang="en-GB" sz="4400" b="1" dirty="0"/>
              <a:t>HOW TO USE EXCEL</a:t>
            </a:r>
            <a:br>
              <a:rPr lang="en-GB" sz="4400" b="1" dirty="0"/>
            </a:br>
            <a:r>
              <a:rPr lang="en-GB" sz="4400" b="1" dirty="0"/>
              <a:t/>
            </a:r>
            <a:br>
              <a:rPr lang="en-GB" sz="4400" b="1" dirty="0"/>
            </a:br>
            <a:r>
              <a:rPr lang="en-GB" sz="4400" dirty="0"/>
              <a:t>Some Pitfalls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335941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87" y="2439000"/>
            <a:ext cx="8911687" cy="1280890"/>
          </a:xfrm>
        </p:spPr>
        <p:txBody>
          <a:bodyPr>
            <a:normAutofit/>
          </a:bodyPr>
          <a:lstStyle/>
          <a:p>
            <a:r>
              <a:rPr lang="en-GB" b="1" dirty="0"/>
              <a:t>Data Types </a:t>
            </a:r>
            <a:br>
              <a:rPr lang="en-GB" b="1" dirty="0"/>
            </a:br>
            <a:r>
              <a:rPr lang="en-GB" dirty="0"/>
              <a:t>[“number format”]</a:t>
            </a:r>
          </a:p>
        </p:txBody>
      </p:sp>
    </p:spTree>
    <p:extLst>
      <p:ext uri="{BB962C8B-B14F-4D97-AF65-F5344CB8AC3E}">
        <p14:creationId xmlns:p14="http://schemas.microsoft.com/office/powerpoint/2010/main" val="240562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4139" y="279000"/>
            <a:ext cx="8911687" cy="636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Data Types </a:t>
            </a:r>
            <a:r>
              <a:rPr lang="en-GB" sz="2700" dirty="0"/>
              <a:t>[“number format”]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91000" y="999000"/>
            <a:ext cx="9450000" cy="5400000"/>
          </a:xfrm>
        </p:spPr>
        <p:txBody>
          <a:bodyPr>
            <a:normAutofit/>
          </a:bodyPr>
          <a:lstStyle/>
          <a:p>
            <a:r>
              <a:rPr lang="en-GB" b="1" dirty="0"/>
              <a:t>Data Types: 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Set the type </a:t>
            </a:r>
            <a:r>
              <a:rPr lang="en-GB" b="1" dirty="0"/>
              <a:t>before </a:t>
            </a:r>
            <a:r>
              <a:rPr lang="en-GB" dirty="0"/>
              <a:t>entering data:    </a:t>
            </a:r>
            <a:r>
              <a:rPr lang="en-GB" i="1" dirty="0"/>
              <a:t>Home Ribbon &gt; Number menu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Data Types: To Note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Data types are persistent and hard to get rid of once associated with the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 For existing data – especially if copied from elsewhere - what the number menu displays may not be accurate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Data Type – “text” is often ‘safest’</a:t>
            </a:r>
          </a:p>
          <a:p>
            <a:endParaRPr lang="en-GB" dirty="0"/>
          </a:p>
          <a:p>
            <a:r>
              <a:rPr lang="en-GB" b="1" dirty="0"/>
              <a:t>Data Types: To Beware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Data Type = General: risk that Excel will determine what format to impose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Data Type = Number: rounds up or down; may not be what is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Data Type = Date: stored as days since 1900; has no effect with earlier dates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156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87" y="2439000"/>
            <a:ext cx="8911687" cy="1280890"/>
          </a:xfrm>
        </p:spPr>
        <p:txBody>
          <a:bodyPr>
            <a:normAutofit/>
          </a:bodyPr>
          <a:lstStyle/>
          <a:p>
            <a:r>
              <a:rPr lang="en-GB" b="1" dirty="0"/>
              <a:t>Pasting Data from Word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35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36" y="684001"/>
            <a:ext cx="1056175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8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3" y="324000"/>
            <a:ext cx="10529730" cy="6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68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4139" y="279000"/>
            <a:ext cx="8911687" cy="636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Pasting data from Word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91000" y="999000"/>
            <a:ext cx="9450000" cy="5400000"/>
          </a:xfrm>
        </p:spPr>
        <p:txBody>
          <a:bodyPr>
            <a:normAutofit/>
          </a:bodyPr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Pasting Data From Word: 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Normally best to ‘paste as text’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Pasting Data From Word: To Note</a:t>
            </a:r>
          </a:p>
          <a:p>
            <a:r>
              <a:rPr lang="en-GB" dirty="0"/>
              <a:t>Formats and Data Types will normally be copied from Word to Excel</a:t>
            </a:r>
          </a:p>
          <a:p>
            <a:endParaRPr lang="en-GB" b="1" dirty="0"/>
          </a:p>
          <a:p>
            <a:r>
              <a:rPr lang="en-GB" b="1" dirty="0"/>
              <a:t>Pasting Data From Word: To Beware</a:t>
            </a:r>
          </a:p>
          <a:p>
            <a:r>
              <a:rPr lang="en-GB" dirty="0"/>
              <a:t>Before copying, check the Word document to ensure: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merged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additional columns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new paragraphs/lines within cells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534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200" dirty="0"/>
              <a:t>Session 1 Round-up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Why use Excel: benefits and 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How to use Excel: key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Excel pitfalls</a:t>
            </a:r>
          </a:p>
          <a:p>
            <a:r>
              <a:rPr lang="en-GB" sz="2800" b="1" dirty="0"/>
              <a:t> </a:t>
            </a:r>
          </a:p>
          <a:p>
            <a:endParaRPr lang="en-GB" sz="2800" dirty="0"/>
          </a:p>
          <a:p>
            <a:r>
              <a:rPr lang="en-GB" sz="3200" b="1" dirty="0"/>
              <a:t>SESSION 2: Your Excel Questions</a:t>
            </a:r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74883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200" dirty="0"/>
              <a:t>Session 2 </a:t>
            </a:r>
          </a:p>
          <a:p>
            <a:endParaRPr lang="en-GB" sz="5200" dirty="0"/>
          </a:p>
          <a:p>
            <a:r>
              <a:rPr lang="en-GB" sz="5200" b="1" dirty="0"/>
              <a:t>Your Excel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7584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200" dirty="0"/>
              <a:t>Overview</a:t>
            </a:r>
          </a:p>
          <a:p>
            <a:endParaRPr lang="en-GB" sz="5200" dirty="0"/>
          </a:p>
          <a:p>
            <a:r>
              <a:rPr lang="en-GB" sz="3200" b="1" dirty="0"/>
              <a:t>SESSION 1: Discussion and Demonstration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Why use Excel: benefits and 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How to use Excel: key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Excel pitfalls</a:t>
            </a:r>
          </a:p>
          <a:p>
            <a:r>
              <a:rPr lang="en-GB" sz="2800" b="1" dirty="0"/>
              <a:t> </a:t>
            </a:r>
            <a:endParaRPr lang="en-GB" sz="2800" dirty="0"/>
          </a:p>
          <a:p>
            <a:r>
              <a:rPr lang="en-GB" sz="3200" b="1" dirty="0"/>
              <a:t>SESSION 2: Excel Questions and Answers</a:t>
            </a:r>
            <a:endParaRPr lang="en-GB" sz="32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43436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200" b="1" dirty="0"/>
              <a:t>Your Questions</a:t>
            </a:r>
          </a:p>
          <a:p>
            <a:endParaRPr lang="en-GB" sz="5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Why can’t I find my data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Migrating from Excel into Calm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Migrating from Excel into Adlib</a:t>
            </a:r>
          </a:p>
          <a:p>
            <a:endParaRPr lang="en-GB" sz="40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73047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39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/>
              <a:t>Why can’t I find my data</a:t>
            </a:r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4800" b="1" dirty="0"/>
          </a:p>
          <a:p>
            <a:endParaRPr lang="en-GB" sz="2400" b="1" dirty="0"/>
          </a:p>
          <a:p>
            <a:endParaRPr lang="en-GB" sz="41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74125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729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200" b="1" dirty="0"/>
              <a:t>Why can’t I find my data</a:t>
            </a:r>
            <a:r>
              <a:rPr lang="en-GB" sz="5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5200" b="1" dirty="0"/>
          </a:p>
          <a:p>
            <a:endParaRPr lang="en-GB" sz="2400" b="1" dirty="0"/>
          </a:p>
          <a:p>
            <a:r>
              <a:rPr lang="en-GB" sz="2400" b="1" dirty="0"/>
              <a:t>If Data is obscured: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Widen column   /   Wrap/ unwrap text   /   Enlarge formula bar</a:t>
            </a:r>
          </a:p>
          <a:p>
            <a:r>
              <a:rPr lang="en-GB" sz="2400" dirty="0"/>
              <a:t> </a:t>
            </a:r>
          </a:p>
          <a:p>
            <a:r>
              <a:rPr lang="en-GB" sz="2400" b="1" dirty="0"/>
              <a:t>‘Find’ does not find the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Ensure you are searching ALL the data (not just selected cells)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Check the ‘More’ options (case sensitive; matching entire cell contents)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Use wildcards * and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Space is normally a character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Try the find next / find all options</a:t>
            </a:r>
          </a:p>
          <a:p>
            <a:endParaRPr lang="en-GB" sz="41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53176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/>
              <a:t>Migrating from Excel </a:t>
            </a:r>
          </a:p>
          <a:p>
            <a:r>
              <a:rPr lang="en-GB" sz="4000" b="1" dirty="0"/>
              <a:t>Adlib and Calm</a:t>
            </a:r>
          </a:p>
          <a:p>
            <a:endParaRPr lang="en-GB" sz="4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Prepare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Ensure the correct data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Understand your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Consult system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Test the migration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58117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76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/>
              <a:t>Migrating from Excel into Adlib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51000" y="1314000"/>
            <a:ext cx="8915400" cy="5409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 </a:t>
            </a:r>
            <a:r>
              <a:rPr lang="en-GB" sz="2800" dirty="0"/>
              <a:t>Use CSV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Adlib designer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Beware: Designer can delete data permanently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Adlib Designer Help </a:t>
            </a:r>
            <a:r>
              <a:rPr lang="en-GB" sz="2800" dirty="0" err="1"/>
              <a:t>7.2.pdf</a:t>
            </a:r>
            <a:r>
              <a:rPr lang="en-GB" sz="2800" dirty="0"/>
              <a:t>  </a:t>
            </a:r>
          </a:p>
          <a:p>
            <a:r>
              <a:rPr lang="en-GB" sz="2800" dirty="0"/>
              <a:t>(starting on page 510)</a:t>
            </a:r>
          </a:p>
          <a:p>
            <a:r>
              <a:rPr lang="en-GB" sz="2800" u="sng" dirty="0"/>
              <a:t>http://</a:t>
            </a:r>
            <a:r>
              <a:rPr lang="en-GB" sz="2800" u="sng" dirty="0" err="1"/>
              <a:t>www.adlibsoft.com</a:t>
            </a:r>
            <a:r>
              <a:rPr lang="en-GB" sz="2800" u="sng" dirty="0"/>
              <a:t>/support/manuals/maintenance-guides/designer-help-72</a:t>
            </a:r>
            <a:endParaRPr lang="en-GB" sz="2800" dirty="0"/>
          </a:p>
          <a:p>
            <a:endParaRPr lang="en-GB" sz="72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29018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76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/>
              <a:t>Migrating from Excel into Adlib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51000" y="1314000"/>
            <a:ext cx="8915400" cy="5409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 </a:t>
            </a:r>
            <a:endParaRPr lang="en-GB" sz="7200" dirty="0"/>
          </a:p>
          <a:p>
            <a:pPr algn="ctr"/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001" y="1801733"/>
            <a:ext cx="7101796" cy="44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28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Migrating from Excel into Calm</a:t>
            </a:r>
          </a:p>
          <a:p>
            <a:endParaRPr lang="en-GB" sz="4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Consult the Calm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u="sng" dirty="0"/>
              <a:t>http://</a:t>
            </a:r>
            <a:r>
              <a:rPr lang="en-GB" sz="2400" u="sng" dirty="0" err="1"/>
              <a:t>www.dswebhosting.info</a:t>
            </a:r>
            <a:r>
              <a:rPr lang="en-GB" sz="2400" u="sng" dirty="0"/>
              <a:t>/</a:t>
            </a:r>
            <a:r>
              <a:rPr lang="en-GB" sz="2400" u="sng" dirty="0" err="1"/>
              <a:t>alm</a:t>
            </a:r>
            <a:r>
              <a:rPr lang="en-GB" sz="2400" u="sng" dirty="0"/>
              <a:t>/</a:t>
            </a:r>
            <a:r>
              <a:rPr lang="en-GB" sz="2400" u="sng" dirty="0" err="1"/>
              <a:t>main_menu</a:t>
            </a:r>
            <a:r>
              <a:rPr lang="en-GB" sz="2400" u="sng" dirty="0"/>
              <a:t>/</a:t>
            </a:r>
            <a:r>
              <a:rPr lang="en-GB" sz="2400" u="sng" dirty="0" err="1"/>
              <a:t>importing_and_exporting</a:t>
            </a:r>
            <a:r>
              <a:rPr lang="en-GB" sz="2400" u="sng" dirty="0"/>
              <a:t>/</a:t>
            </a:r>
            <a:r>
              <a:rPr lang="en-GB" sz="2400" u="sng" dirty="0" err="1"/>
              <a:t>importing_records.htm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Step by step instructions for </a:t>
            </a:r>
            <a:r>
              <a:rPr lang="en-GB" sz="2400" b="1" dirty="0" err="1"/>
              <a:t>mailmerge</a:t>
            </a:r>
            <a:r>
              <a:rPr lang="en-GB" sz="2400" b="1" dirty="0"/>
              <a:t> via Word: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u="sng" dirty="0"/>
              <a:t>http://</a:t>
            </a:r>
            <a:r>
              <a:rPr lang="en-GB" sz="2400" u="sng" dirty="0" err="1"/>
              <a:t>www.dswebhosting.info</a:t>
            </a:r>
            <a:r>
              <a:rPr lang="en-GB" sz="2400" u="sng" dirty="0"/>
              <a:t>/Documents/</a:t>
            </a:r>
            <a:r>
              <a:rPr lang="en-GB" sz="2400" u="sng" dirty="0" err="1"/>
              <a:t>User%20Guides</a:t>
            </a:r>
            <a:r>
              <a:rPr lang="en-GB" sz="2400" u="sng" dirty="0"/>
              <a:t>/</a:t>
            </a:r>
            <a:r>
              <a:rPr lang="en-GB" sz="2400" u="sng" dirty="0" err="1"/>
              <a:t>Calm%20ALM%20</a:t>
            </a:r>
            <a:r>
              <a:rPr lang="en-GB" sz="2400" u="sng" dirty="0"/>
              <a:t>&amp;%</a:t>
            </a:r>
            <a:r>
              <a:rPr lang="en-GB" sz="2400" u="sng" dirty="0" err="1"/>
              <a:t>20RM%20v10%20Importing%20from%20Spreadsheets.pdf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 </a:t>
            </a:r>
            <a:r>
              <a:rPr lang="en-GB" sz="2400" b="1" dirty="0"/>
              <a:t>Or use .CSV format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50022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76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Migrating from Excel into Calm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51000" y="1314000"/>
            <a:ext cx="8915400" cy="5409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GB" sz="4100" dirty="0"/>
          </a:p>
          <a:p>
            <a:r>
              <a:rPr lang="en-GB" sz="7200" b="1" i="1" dirty="0"/>
              <a:t>Following </a:t>
            </a:r>
            <a:r>
              <a:rPr lang="en-GB" sz="7200" b="1" i="1" dirty="0" err="1"/>
              <a:t>Mailmerge</a:t>
            </a:r>
            <a:r>
              <a:rPr lang="en-GB" sz="7200" b="1" i="1" dirty="0"/>
              <a:t> into </a:t>
            </a:r>
            <a:r>
              <a:rPr lang="en-GB" sz="7200" b="1" i="1" dirty="0" err="1"/>
              <a:t>InDScribe</a:t>
            </a:r>
            <a:r>
              <a:rPr lang="en-GB" sz="7200" b="1" i="1" dirty="0"/>
              <a:t> Natural format (one record)</a:t>
            </a:r>
          </a:p>
          <a:p>
            <a:r>
              <a:rPr lang="en-GB" sz="7200" dirty="0"/>
              <a:t> </a:t>
            </a:r>
          </a:p>
          <a:p>
            <a:r>
              <a:rPr lang="en-GB" sz="7200" b="1" dirty="0"/>
              <a:t>:Component</a:t>
            </a:r>
            <a:endParaRPr lang="en-GB" sz="7200" dirty="0"/>
          </a:p>
          <a:p>
            <a:r>
              <a:rPr lang="en-GB" sz="7200" b="1" dirty="0"/>
              <a:t>-Level</a:t>
            </a:r>
            <a:endParaRPr lang="en-GB" sz="7200" dirty="0"/>
          </a:p>
          <a:p>
            <a:r>
              <a:rPr lang="en-GB" sz="7200" dirty="0"/>
              <a:t>Item</a:t>
            </a:r>
          </a:p>
          <a:p>
            <a:r>
              <a:rPr lang="en-GB" sz="7200" b="1" dirty="0"/>
              <a:t>-</a:t>
            </a:r>
            <a:r>
              <a:rPr lang="en-GB" sz="7200" b="1" dirty="0" err="1"/>
              <a:t>RefNo</a:t>
            </a:r>
            <a:endParaRPr lang="en-GB" sz="7200" dirty="0"/>
          </a:p>
          <a:p>
            <a:r>
              <a:rPr lang="en-GB" sz="7200" dirty="0" err="1"/>
              <a:t>D275A</a:t>
            </a:r>
            <a:r>
              <a:rPr lang="en-GB" sz="7200" dirty="0"/>
              <a:t>/1/1</a:t>
            </a:r>
          </a:p>
          <a:p>
            <a:r>
              <a:rPr lang="en-GB" sz="7200" dirty="0"/>
              <a:t>-</a:t>
            </a:r>
            <a:r>
              <a:rPr lang="en-GB" sz="7200" b="1" dirty="0"/>
              <a:t>Title</a:t>
            </a:r>
            <a:endParaRPr lang="en-GB" sz="7200" dirty="0"/>
          </a:p>
          <a:p>
            <a:r>
              <a:rPr lang="en-GB" sz="7200" dirty="0"/>
              <a:t>Stroud Cooperative Society Rules</a:t>
            </a:r>
          </a:p>
          <a:p>
            <a:r>
              <a:rPr lang="en-GB" sz="7200" b="1" dirty="0"/>
              <a:t>-Extent</a:t>
            </a:r>
            <a:endParaRPr lang="en-GB" sz="7200" dirty="0"/>
          </a:p>
          <a:p>
            <a:r>
              <a:rPr lang="en-GB" sz="7200" dirty="0"/>
              <a:t>1 document</a:t>
            </a:r>
          </a:p>
          <a:p>
            <a:r>
              <a:rPr lang="en-GB" sz="7200" b="1" dirty="0"/>
              <a:t>-Date Earliest</a:t>
            </a:r>
            <a:endParaRPr lang="en-GB" sz="7200" dirty="0"/>
          </a:p>
          <a:p>
            <a:r>
              <a:rPr lang="en-GB" sz="7200" dirty="0"/>
              <a:t>1899</a:t>
            </a:r>
          </a:p>
          <a:p>
            <a:r>
              <a:rPr lang="en-GB" sz="7200" b="1" dirty="0"/>
              <a:t>-Date Latest</a:t>
            </a:r>
            <a:endParaRPr lang="en-GB" sz="7200" dirty="0"/>
          </a:p>
          <a:p>
            <a:r>
              <a:rPr lang="en-GB" sz="7200" dirty="0"/>
              <a:t>1975</a:t>
            </a:r>
          </a:p>
          <a:p>
            <a:endParaRPr lang="en-GB" sz="72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5061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/>
              <a:t>Migrating from Excel into Calm</a:t>
            </a:r>
          </a:p>
          <a:p>
            <a:endParaRPr lang="en-GB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1" dirty="0"/>
              <a:t>Calm Import records from file dialogue box</a:t>
            </a:r>
            <a:endParaRPr lang="en-GB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000" y="2261446"/>
            <a:ext cx="7011442" cy="44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5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5594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Taking it further: </a:t>
            </a:r>
            <a:br>
              <a:rPr lang="en-GB" sz="4900" dirty="0"/>
            </a:br>
            <a:r>
              <a:rPr lang="en-GB" sz="4900" b="1" dirty="0"/>
              <a:t>Excel for Archivists Workshops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934000"/>
            <a:ext cx="8915399" cy="3825000"/>
          </a:xfrm>
        </p:spPr>
        <p:txBody>
          <a:bodyPr>
            <a:normAutofit/>
          </a:bodyPr>
          <a:lstStyle/>
          <a:p>
            <a:r>
              <a:rPr lang="en-GB" sz="4400" b="1" dirty="0"/>
              <a:t>What’s included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Step by step notes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Practical exercises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Real life examples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Small groups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81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684000"/>
            <a:ext cx="8915400" cy="562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200" dirty="0"/>
              <a:t>Why Use Excel</a:t>
            </a:r>
            <a:r>
              <a:rPr lang="en-GB" sz="5200" b="1" dirty="0"/>
              <a:t>?</a:t>
            </a:r>
          </a:p>
          <a:p>
            <a:endParaRPr lang="en-GB" sz="5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Case study</a:t>
            </a:r>
          </a:p>
          <a:p>
            <a:endParaRPr lang="en-GB" sz="4100" dirty="0"/>
          </a:p>
          <a:p>
            <a:endParaRPr lang="en-GB" sz="41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89453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5594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Taking it further: </a:t>
            </a:r>
            <a:br>
              <a:rPr lang="en-GB" sz="4900" dirty="0"/>
            </a:br>
            <a:r>
              <a:rPr lang="en-GB" sz="4900" b="1" dirty="0"/>
              <a:t>Excel for Archivists Workshops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844000"/>
            <a:ext cx="8915399" cy="3825000"/>
          </a:xfrm>
        </p:spPr>
        <p:txBody>
          <a:bodyPr>
            <a:normAutofit/>
          </a:bodyPr>
          <a:lstStyle/>
          <a:p>
            <a:r>
              <a:rPr lang="en-GB" sz="4400" b="1" dirty="0"/>
              <a:t>What’s covered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Level 1: Key techniques including simple formulas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/>
              <a:t>Level 2: Data improvement and data migration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286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5594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Taking it further: </a:t>
            </a:r>
            <a:br>
              <a:rPr lang="en-GB" sz="4900" dirty="0"/>
            </a:br>
            <a:r>
              <a:rPr lang="en-GB" sz="4900" b="1" dirty="0"/>
              <a:t>Excel for Archivists Workshops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934000"/>
            <a:ext cx="8915399" cy="3825000"/>
          </a:xfrm>
        </p:spPr>
        <p:txBody>
          <a:bodyPr>
            <a:normAutofit/>
          </a:bodyPr>
          <a:lstStyle/>
          <a:p>
            <a:r>
              <a:rPr lang="en-GB" sz="4400" b="1" dirty="0"/>
              <a:t>Find out more</a:t>
            </a:r>
          </a:p>
          <a:p>
            <a:endParaRPr lang="en-GB" sz="4000" dirty="0"/>
          </a:p>
          <a:p>
            <a:r>
              <a:rPr lang="en-GB" sz="4000" dirty="0"/>
              <a:t>Contact me at</a:t>
            </a:r>
          </a:p>
          <a:p>
            <a:r>
              <a:rPr lang="en-GB" sz="4000" dirty="0"/>
              <a:t> </a:t>
            </a:r>
            <a:r>
              <a:rPr lang="en-GB" sz="4000" u="sng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SheldrickG@Gmail.com</a:t>
            </a:r>
            <a:endParaRPr lang="en-GB" sz="40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9979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7" y="1719000"/>
            <a:ext cx="10940843" cy="4095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1000" y="324000"/>
            <a:ext cx="6480313" cy="720000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WHY USE EXCEL?</a:t>
            </a:r>
            <a:br>
              <a:rPr lang="en-GB" sz="4400" b="1" dirty="0"/>
            </a:br>
            <a:r>
              <a:rPr lang="en-GB" sz="4400" b="1" dirty="0"/>
              <a:t/>
            </a:r>
            <a:br>
              <a:rPr lang="en-GB" sz="4400" b="1" dirty="0"/>
            </a:b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30484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86000" y="729000"/>
            <a:ext cx="3786214" cy="5572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GB" sz="5300" dirty="0">
                <a:latin typeface="Century Gothic" panose="020B0502020202020204" pitchFamily="34" charset="0"/>
              </a:rPr>
              <a:t>Fielding </a:t>
            </a:r>
            <a:br>
              <a:rPr lang="en-GB" sz="5300" dirty="0">
                <a:latin typeface="Century Gothic" panose="020B0502020202020204" pitchFamily="34" charset="0"/>
              </a:rPr>
            </a:br>
            <a:r>
              <a:rPr lang="en-GB" sz="5300" dirty="0">
                <a:latin typeface="Century Gothic" panose="020B0502020202020204" pitchFamily="34" charset="0"/>
              </a:rPr>
              <a:t>and </a:t>
            </a:r>
            <a:br>
              <a:rPr lang="en-GB" sz="5300" dirty="0">
                <a:latin typeface="Century Gothic" panose="020B0502020202020204" pitchFamily="34" charset="0"/>
              </a:rPr>
            </a:br>
            <a:r>
              <a:rPr lang="en-GB" sz="5300" dirty="0">
                <a:latin typeface="Century Gothic" panose="020B0502020202020204" pitchFamily="34" charset="0"/>
              </a:rPr>
              <a:t>Platt</a:t>
            </a:r>
          </a:p>
          <a:p>
            <a:pPr algn="r"/>
            <a:r>
              <a:rPr lang="en-GB" sz="5300" dirty="0">
                <a:latin typeface="Century Gothic" panose="020B0502020202020204" pitchFamily="34" charset="0"/>
              </a:rPr>
              <a:t>Project 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Gloucestershire Archives</a:t>
            </a:r>
          </a:p>
        </p:txBody>
      </p:sp>
      <p:pic>
        <p:nvPicPr>
          <p:cNvPr id="3" name="Picture 2" descr="Photo:D7338/14/10/398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6844" y="890438"/>
            <a:ext cx="4088765" cy="51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08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18" y="901989"/>
            <a:ext cx="8977481" cy="55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8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42" y="594000"/>
            <a:ext cx="10121083" cy="53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87" y="2439000"/>
            <a:ext cx="6480313" cy="2115000"/>
          </a:xfrm>
        </p:spPr>
        <p:txBody>
          <a:bodyPr>
            <a:normAutofit/>
          </a:bodyPr>
          <a:lstStyle/>
          <a:p>
            <a:r>
              <a:rPr lang="en-GB" sz="4400" b="1" dirty="0"/>
              <a:t>HOW TO USE EXCEL</a:t>
            </a:r>
            <a:br>
              <a:rPr lang="en-GB" sz="4400" b="1" dirty="0"/>
            </a:br>
            <a:r>
              <a:rPr lang="en-GB" sz="4400" b="1" dirty="0"/>
              <a:t/>
            </a:r>
            <a:br>
              <a:rPr lang="en-GB" sz="4400" b="1" dirty="0"/>
            </a:br>
            <a:r>
              <a:rPr lang="en-GB" sz="4400" dirty="0"/>
              <a:t>Some Techniques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753225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Custom 7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9DD9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556</Words>
  <Application>Microsoft Office PowerPoint</Application>
  <PresentationFormat>Custom</PresentationFormat>
  <Paragraphs>271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Wisp</vt:lpstr>
      <vt:lpstr>PowerPoint Presentation</vt:lpstr>
      <vt:lpstr>PowerPoint Presentation</vt:lpstr>
      <vt:lpstr>PowerPoint Presentation</vt:lpstr>
      <vt:lpstr>PowerPoint Presentation</vt:lpstr>
      <vt:lpstr>WHY USE EXCEL?  </vt:lpstr>
      <vt:lpstr>PowerPoint Presentation</vt:lpstr>
      <vt:lpstr>PowerPoint Presentation</vt:lpstr>
      <vt:lpstr>PowerPoint Presentation</vt:lpstr>
      <vt:lpstr>HOW TO USE EXCEL  Some Techniques</vt:lpstr>
      <vt:lpstr>PowerPoint Presentation</vt:lpstr>
      <vt:lpstr>Filtering Data</vt:lpstr>
      <vt:lpstr>Filtering Data</vt:lpstr>
      <vt:lpstr>Sorting Data</vt:lpstr>
      <vt:lpstr>Sorting Data</vt:lpstr>
      <vt:lpstr>Subdividing Columns</vt:lpstr>
      <vt:lpstr>Subdividing Columns</vt:lpstr>
      <vt:lpstr>Functions and Formulas</vt:lpstr>
      <vt:lpstr>Functions and Formulas</vt:lpstr>
      <vt:lpstr>Autofill</vt:lpstr>
      <vt:lpstr>Autofill</vt:lpstr>
      <vt:lpstr>HOW TO USE EXCEL  Some Pitfalls</vt:lpstr>
      <vt:lpstr>Data Types  [“number format”]</vt:lpstr>
      <vt:lpstr>Data Types [“number format”]</vt:lpstr>
      <vt:lpstr>Pasting Data from Word </vt:lpstr>
      <vt:lpstr>PowerPoint Presentation</vt:lpstr>
      <vt:lpstr>PowerPoint Presentation</vt:lpstr>
      <vt:lpstr>Pasting data from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it further:  Excel for Archivists Workshops </vt:lpstr>
      <vt:lpstr>Taking it further:  Excel for Archivists Workshops </vt:lpstr>
      <vt:lpstr>Taking it further:  Excel for Archivists Workshops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Gillian</dc:creator>
  <cp:lastModifiedBy>Lorraine Logan</cp:lastModifiedBy>
  <cp:revision>67</cp:revision>
  <dcterms:created xsi:type="dcterms:W3CDTF">2018-01-26T08:07:43Z</dcterms:created>
  <dcterms:modified xsi:type="dcterms:W3CDTF">2018-03-29T14:56:14Z</dcterms:modified>
</cp:coreProperties>
</file>