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69" r:id="rId2"/>
    <p:sldId id="264" r:id="rId3"/>
    <p:sldId id="280" r:id="rId4"/>
    <p:sldId id="287" r:id="rId5"/>
    <p:sldId id="288" r:id="rId6"/>
    <p:sldId id="283" r:id="rId7"/>
    <p:sldId id="290" r:id="rId8"/>
    <p:sldId id="284" r:id="rId9"/>
    <p:sldId id="291" r:id="rId10"/>
    <p:sldId id="309" r:id="rId11"/>
    <p:sldId id="292" r:id="rId12"/>
    <p:sldId id="286" r:id="rId13"/>
    <p:sldId id="314" r:id="rId14"/>
    <p:sldId id="313" r:id="rId15"/>
    <p:sldId id="316" r:id="rId16"/>
    <p:sldId id="317" r:id="rId17"/>
    <p:sldId id="304" r:id="rId18"/>
  </p:sldIdLst>
  <p:sldSz cx="12192000" cy="6858000"/>
  <p:notesSz cx="685800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Sheridan" initials="CS" lastIdx="3" clrIdx="0">
    <p:extLst>
      <p:ext uri="{19B8F6BF-5375-455C-9EA6-DF929625EA0E}">
        <p15:presenceInfo xmlns:p15="http://schemas.microsoft.com/office/powerpoint/2012/main" userId="Chris Sherid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6BAC6"/>
    <a:srgbClr val="00A1B3"/>
    <a:srgbClr val="FEFDFB"/>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844" autoAdjust="0"/>
    <p:restoredTop sz="94660"/>
  </p:normalViewPr>
  <p:slideViewPr>
    <p:cSldViewPr snapToGrid="0">
      <p:cViewPr varScale="1">
        <p:scale>
          <a:sx n="88" d="100"/>
          <a:sy n="88" d="100"/>
        </p:scale>
        <p:origin x="7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542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5427"/>
          </a:xfrm>
          <a:prstGeom prst="rect">
            <a:avLst/>
          </a:prstGeom>
        </p:spPr>
        <p:txBody>
          <a:bodyPr vert="horz" lIns="91440" tIns="45720" rIns="91440" bIns="45720" rtlCol="0"/>
          <a:lstStyle>
            <a:lvl1pPr algn="r">
              <a:defRPr sz="1200"/>
            </a:lvl1pPr>
          </a:lstStyle>
          <a:p>
            <a:fld id="{C3BA4FEF-F1A0-4AAF-84D9-51852AAAE508}" type="datetimeFigureOut">
              <a:rPr lang="en-GB" smtClean="0"/>
              <a:t>20/03/2019</a:t>
            </a:fld>
            <a:endParaRPr lang="en-GB"/>
          </a:p>
        </p:txBody>
      </p:sp>
      <p:sp>
        <p:nvSpPr>
          <p:cNvPr id="4" name="Footer Placeholder 3"/>
          <p:cNvSpPr>
            <a:spLocks noGrp="1"/>
          </p:cNvSpPr>
          <p:nvPr>
            <p:ph type="ftr" sz="quarter" idx="2"/>
          </p:nvPr>
        </p:nvSpPr>
        <p:spPr>
          <a:xfrm>
            <a:off x="0" y="9378824"/>
            <a:ext cx="2971800" cy="49542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378824"/>
            <a:ext cx="2971800" cy="495426"/>
          </a:xfrm>
          <a:prstGeom prst="rect">
            <a:avLst/>
          </a:prstGeom>
        </p:spPr>
        <p:txBody>
          <a:bodyPr vert="horz" lIns="91440" tIns="45720" rIns="91440" bIns="45720" rtlCol="0" anchor="b"/>
          <a:lstStyle>
            <a:lvl1pPr algn="r">
              <a:defRPr sz="1200"/>
            </a:lvl1pPr>
          </a:lstStyle>
          <a:p>
            <a:fld id="{DC3BF480-5D6E-426F-B11D-0A4578FDCBA7}" type="slidenum">
              <a:rPr lang="en-GB" smtClean="0"/>
              <a:t>‹#›</a:t>
            </a:fld>
            <a:endParaRPr lang="en-GB"/>
          </a:p>
        </p:txBody>
      </p:sp>
    </p:spTree>
    <p:extLst>
      <p:ext uri="{BB962C8B-B14F-4D97-AF65-F5344CB8AC3E}">
        <p14:creationId xmlns:p14="http://schemas.microsoft.com/office/powerpoint/2010/main" val="2257860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542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5427"/>
          </a:xfrm>
          <a:prstGeom prst="rect">
            <a:avLst/>
          </a:prstGeom>
        </p:spPr>
        <p:txBody>
          <a:bodyPr vert="horz" lIns="91440" tIns="45720" rIns="91440" bIns="45720" rtlCol="0"/>
          <a:lstStyle>
            <a:lvl1pPr algn="r">
              <a:defRPr sz="1200"/>
            </a:lvl1pPr>
          </a:lstStyle>
          <a:p>
            <a:fld id="{1CE5A2A2-9BC8-4AED-B28F-6F0BE90431F2}" type="datetimeFigureOut">
              <a:rPr lang="en-GB" smtClean="0"/>
              <a:t>20/03/2019</a:t>
            </a:fld>
            <a:endParaRPr lang="en-GB"/>
          </a:p>
        </p:txBody>
      </p:sp>
      <p:sp>
        <p:nvSpPr>
          <p:cNvPr id="4" name="Slide Image Placeholder 3"/>
          <p:cNvSpPr>
            <a:spLocks noGrp="1" noRot="1" noChangeAspect="1"/>
          </p:cNvSpPr>
          <p:nvPr>
            <p:ph type="sldImg" idx="2"/>
          </p:nvPr>
        </p:nvSpPr>
        <p:spPr>
          <a:xfrm>
            <a:off x="466725" y="1233488"/>
            <a:ext cx="5924550" cy="3333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8824"/>
            <a:ext cx="2971800" cy="4954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378824"/>
            <a:ext cx="2971800" cy="495426"/>
          </a:xfrm>
          <a:prstGeom prst="rect">
            <a:avLst/>
          </a:prstGeom>
        </p:spPr>
        <p:txBody>
          <a:bodyPr vert="horz" lIns="91440" tIns="45720" rIns="91440" bIns="45720" rtlCol="0" anchor="b"/>
          <a:lstStyle>
            <a:lvl1pPr algn="r">
              <a:defRPr sz="1200"/>
            </a:lvl1pPr>
          </a:lstStyle>
          <a:p>
            <a:fld id="{66053662-E24A-433B-88D5-FFCF012CF210}" type="slidenum">
              <a:rPr lang="en-GB" smtClean="0"/>
              <a:t>‹#›</a:t>
            </a:fld>
            <a:endParaRPr lang="en-GB"/>
          </a:p>
        </p:txBody>
      </p:sp>
    </p:spTree>
    <p:extLst>
      <p:ext uri="{BB962C8B-B14F-4D97-AF65-F5344CB8AC3E}">
        <p14:creationId xmlns:p14="http://schemas.microsoft.com/office/powerpoint/2010/main" val="101631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053662-E24A-433B-88D5-FFCF012CF210}" type="slidenum">
              <a:rPr lang="en-GB" smtClean="0"/>
              <a:t>2</a:t>
            </a:fld>
            <a:endParaRPr lang="en-GB"/>
          </a:p>
        </p:txBody>
      </p:sp>
    </p:spTree>
    <p:extLst>
      <p:ext uri="{BB962C8B-B14F-4D97-AF65-F5344CB8AC3E}">
        <p14:creationId xmlns:p14="http://schemas.microsoft.com/office/powerpoint/2010/main" val="1665577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053662-E24A-433B-88D5-FFCF012CF210}" type="slidenum">
              <a:rPr lang="en-GB" smtClean="0"/>
              <a:t>5</a:t>
            </a:fld>
            <a:endParaRPr lang="en-GB"/>
          </a:p>
        </p:txBody>
      </p:sp>
    </p:spTree>
    <p:extLst>
      <p:ext uri="{BB962C8B-B14F-4D97-AF65-F5344CB8AC3E}">
        <p14:creationId xmlns:p14="http://schemas.microsoft.com/office/powerpoint/2010/main" val="150974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053662-E24A-433B-88D5-FFCF012CF210}" type="slidenum">
              <a:rPr lang="en-GB" smtClean="0"/>
              <a:t>6</a:t>
            </a:fld>
            <a:endParaRPr lang="en-GB"/>
          </a:p>
        </p:txBody>
      </p:sp>
    </p:spTree>
    <p:extLst>
      <p:ext uri="{BB962C8B-B14F-4D97-AF65-F5344CB8AC3E}">
        <p14:creationId xmlns:p14="http://schemas.microsoft.com/office/powerpoint/2010/main" val="1826483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053662-E24A-433B-88D5-FFCF012CF210}" type="slidenum">
              <a:rPr lang="en-GB" smtClean="0"/>
              <a:t>10</a:t>
            </a:fld>
            <a:endParaRPr lang="en-GB"/>
          </a:p>
        </p:txBody>
      </p:sp>
    </p:spTree>
    <p:extLst>
      <p:ext uri="{BB962C8B-B14F-4D97-AF65-F5344CB8AC3E}">
        <p14:creationId xmlns:p14="http://schemas.microsoft.com/office/powerpoint/2010/main" val="4289369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053662-E24A-433B-88D5-FFCF012CF210}" type="slidenum">
              <a:rPr lang="en-GB" smtClean="0"/>
              <a:t>11</a:t>
            </a:fld>
            <a:endParaRPr lang="en-GB"/>
          </a:p>
        </p:txBody>
      </p:sp>
    </p:spTree>
    <p:extLst>
      <p:ext uri="{BB962C8B-B14F-4D97-AF65-F5344CB8AC3E}">
        <p14:creationId xmlns:p14="http://schemas.microsoft.com/office/powerpoint/2010/main" val="3951914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All professionals experience change and the archives and records sector is no different.  External influences such as legislative change, </a:t>
            </a:r>
            <a:r>
              <a:rPr lang="en-US" sz="1200" kern="1200" dirty="0" err="1" smtClean="0">
                <a:solidFill>
                  <a:schemeClr val="tx1"/>
                </a:solidFill>
                <a:latin typeface="+mn-lt"/>
                <a:ea typeface="+mn-ea"/>
                <a:cs typeface="+mn-cs"/>
              </a:rPr>
              <a:t>digitisation</a:t>
            </a:r>
            <a:r>
              <a:rPr lang="en-US" sz="1200" kern="1200" dirty="0" smtClean="0">
                <a:solidFill>
                  <a:schemeClr val="tx1"/>
                </a:solidFill>
                <a:latin typeface="+mn-lt"/>
                <a:ea typeface="+mn-ea"/>
                <a:cs typeface="+mn-cs"/>
              </a:rPr>
              <a:t>, emerging best practice and new workforce development strategies are just some examples of why this profession cannot stand still.  </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 all need to continue to develop knowledge, skills and competencies to ensure that whatever role we are in and in whichever capacity we are working, we are equipped to respond positively to change.  CPD is the process through which we do this.</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D949807-10D3-4671-A194-7E7977723D9E}" type="slidenum">
              <a:rPr lang="en-GB" smtClean="0"/>
              <a:pPr/>
              <a:t>16</a:t>
            </a:fld>
            <a:endParaRPr lang="en-GB" dirty="0"/>
          </a:p>
        </p:txBody>
      </p:sp>
    </p:spTree>
    <p:extLst>
      <p:ext uri="{BB962C8B-B14F-4D97-AF65-F5344CB8AC3E}">
        <p14:creationId xmlns:p14="http://schemas.microsoft.com/office/powerpoint/2010/main" val="240650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C61CC6C-63A7-4B02-8F77-5BAE3C7A6A1C}" type="datetime1">
              <a:rPr lang="en-GB" smtClean="0"/>
              <a:t>20/03/2019</a:t>
            </a:fld>
            <a:endParaRPr lang="en-GB"/>
          </a:p>
        </p:txBody>
      </p:sp>
      <p:sp>
        <p:nvSpPr>
          <p:cNvPr id="5" name="Footer Placeholder 4"/>
          <p:cNvSpPr>
            <a:spLocks noGrp="1"/>
          </p:cNvSpPr>
          <p:nvPr>
            <p:ph type="ftr" sz="quarter" idx="11"/>
          </p:nvPr>
        </p:nvSpPr>
        <p:spPr/>
        <p:txBody>
          <a:bodyPr/>
          <a:lstStyle/>
          <a:p>
            <a:r>
              <a:rPr lang="en-GB" smtClean="0"/>
              <a:t>landscapeinstitute.org  @talklandscape</a:t>
            </a:r>
            <a:endParaRPr lang="en-GB"/>
          </a:p>
        </p:txBody>
      </p:sp>
      <p:sp>
        <p:nvSpPr>
          <p:cNvPr id="6" name="Slide Number Placeholder 5"/>
          <p:cNvSpPr>
            <a:spLocks noGrp="1"/>
          </p:cNvSpPr>
          <p:nvPr>
            <p:ph type="sldNum" sz="quarter" idx="12"/>
          </p:nvPr>
        </p:nvSpPr>
        <p:spPr/>
        <p:txBody>
          <a:bodyPr/>
          <a:lstStyle/>
          <a:p>
            <a:fld id="{F37FC492-84FA-4DDF-B1C8-3B70F3DC50C4}" type="slidenum">
              <a:rPr lang="en-GB" smtClean="0"/>
              <a:t>‹#›</a:t>
            </a:fld>
            <a:endParaRPr lang="en-GB"/>
          </a:p>
        </p:txBody>
      </p:sp>
    </p:spTree>
    <p:extLst>
      <p:ext uri="{BB962C8B-B14F-4D97-AF65-F5344CB8AC3E}">
        <p14:creationId xmlns:p14="http://schemas.microsoft.com/office/powerpoint/2010/main" val="475351684"/>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2152B2B-D9F0-4734-988A-35905325C1FD}" type="datetime1">
              <a:rPr lang="en-GB" smtClean="0"/>
              <a:t>20/03/2019</a:t>
            </a:fld>
            <a:endParaRPr lang="en-GB"/>
          </a:p>
        </p:txBody>
      </p:sp>
      <p:sp>
        <p:nvSpPr>
          <p:cNvPr id="5" name="Footer Placeholder 4"/>
          <p:cNvSpPr>
            <a:spLocks noGrp="1"/>
          </p:cNvSpPr>
          <p:nvPr>
            <p:ph type="ftr" sz="quarter" idx="11"/>
          </p:nvPr>
        </p:nvSpPr>
        <p:spPr/>
        <p:txBody>
          <a:bodyPr/>
          <a:lstStyle/>
          <a:p>
            <a:r>
              <a:rPr lang="en-GB" smtClean="0"/>
              <a:t>landscapeinstitute.org  @talklandscape</a:t>
            </a:r>
            <a:endParaRPr lang="en-GB"/>
          </a:p>
        </p:txBody>
      </p:sp>
      <p:sp>
        <p:nvSpPr>
          <p:cNvPr id="6" name="Slide Number Placeholder 5"/>
          <p:cNvSpPr>
            <a:spLocks noGrp="1"/>
          </p:cNvSpPr>
          <p:nvPr>
            <p:ph type="sldNum" sz="quarter" idx="12"/>
          </p:nvPr>
        </p:nvSpPr>
        <p:spPr/>
        <p:txBody>
          <a:bodyPr/>
          <a:lstStyle/>
          <a:p>
            <a:fld id="{F37FC492-84FA-4DDF-B1C8-3B70F3DC50C4}" type="slidenum">
              <a:rPr lang="en-GB" smtClean="0"/>
              <a:t>‹#›</a:t>
            </a:fld>
            <a:endParaRPr lang="en-GB"/>
          </a:p>
        </p:txBody>
      </p:sp>
    </p:spTree>
    <p:extLst>
      <p:ext uri="{BB962C8B-B14F-4D97-AF65-F5344CB8AC3E}">
        <p14:creationId xmlns:p14="http://schemas.microsoft.com/office/powerpoint/2010/main" val="651322220"/>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7495510-B7F7-4B07-A0C4-C076B56B9ACB}" type="datetime1">
              <a:rPr lang="en-GB" smtClean="0"/>
              <a:t>20/03/2019</a:t>
            </a:fld>
            <a:endParaRPr lang="en-GB"/>
          </a:p>
        </p:txBody>
      </p:sp>
      <p:sp>
        <p:nvSpPr>
          <p:cNvPr id="5" name="Footer Placeholder 4"/>
          <p:cNvSpPr>
            <a:spLocks noGrp="1"/>
          </p:cNvSpPr>
          <p:nvPr>
            <p:ph type="ftr" sz="quarter" idx="11"/>
          </p:nvPr>
        </p:nvSpPr>
        <p:spPr/>
        <p:txBody>
          <a:bodyPr/>
          <a:lstStyle/>
          <a:p>
            <a:r>
              <a:rPr lang="en-GB" smtClean="0"/>
              <a:t>landscapeinstitute.org  @talklandscape</a:t>
            </a:r>
            <a:endParaRPr lang="en-GB"/>
          </a:p>
        </p:txBody>
      </p:sp>
      <p:sp>
        <p:nvSpPr>
          <p:cNvPr id="6" name="Slide Number Placeholder 5"/>
          <p:cNvSpPr>
            <a:spLocks noGrp="1"/>
          </p:cNvSpPr>
          <p:nvPr>
            <p:ph type="sldNum" sz="quarter" idx="12"/>
          </p:nvPr>
        </p:nvSpPr>
        <p:spPr/>
        <p:txBody>
          <a:bodyPr/>
          <a:lstStyle/>
          <a:p>
            <a:fld id="{F37FC492-84FA-4DDF-B1C8-3B70F3DC50C4}" type="slidenum">
              <a:rPr lang="en-GB" smtClean="0"/>
              <a:t>‹#›</a:t>
            </a:fld>
            <a:endParaRPr lang="en-GB"/>
          </a:p>
        </p:txBody>
      </p:sp>
    </p:spTree>
    <p:extLst>
      <p:ext uri="{BB962C8B-B14F-4D97-AF65-F5344CB8AC3E}">
        <p14:creationId xmlns:p14="http://schemas.microsoft.com/office/powerpoint/2010/main" val="3933650651"/>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PD webinar layout">
    <p:spTree>
      <p:nvGrpSpPr>
        <p:cNvPr id="1" name=""/>
        <p:cNvGrpSpPr/>
        <p:nvPr/>
      </p:nvGrpSpPr>
      <p:grpSpPr>
        <a:xfrm>
          <a:off x="0" y="0"/>
          <a:ext cx="0" cy="0"/>
          <a:chOff x="0" y="0"/>
          <a:chExt cx="0" cy="0"/>
        </a:xfrm>
      </p:grpSpPr>
      <p:sp>
        <p:nvSpPr>
          <p:cNvPr id="2" name="Title 1"/>
          <p:cNvSpPr>
            <a:spLocks noGrp="1"/>
          </p:cNvSpPr>
          <p:nvPr>
            <p:ph type="title"/>
          </p:nvPr>
        </p:nvSpPr>
        <p:spPr>
          <a:xfrm>
            <a:off x="1295467" y="1"/>
            <a:ext cx="10350509" cy="1363200"/>
          </a:xfrm>
        </p:spPr>
        <p:txBody>
          <a:bodyPr anchor="ctr"/>
          <a:lstStyle>
            <a:lvl1pPr algn="l">
              <a:defRPr sz="2933">
                <a:solidFill>
                  <a:schemeClr val="tx2"/>
                </a:solidFill>
              </a:defRPr>
            </a:lvl1pPr>
          </a:lstStyle>
          <a:p>
            <a:r>
              <a:rPr lang="en-US" dirty="0" smtClean="0"/>
              <a:t>Click to edit Master title style</a:t>
            </a:r>
            <a:endParaRPr lang="en-GB" dirty="0"/>
          </a:p>
        </p:txBody>
      </p:sp>
      <p:sp>
        <p:nvSpPr>
          <p:cNvPr id="10" name="Content Placeholder 9"/>
          <p:cNvSpPr>
            <a:spLocks noGrp="1"/>
          </p:cNvSpPr>
          <p:nvPr>
            <p:ph sz="quarter" idx="12"/>
          </p:nvPr>
        </p:nvSpPr>
        <p:spPr>
          <a:xfrm>
            <a:off x="623392" y="3236979"/>
            <a:ext cx="11022584" cy="1119732"/>
          </a:xfrm>
        </p:spPr>
        <p:txBody>
          <a:bodyPr/>
          <a:lstStyle>
            <a:lvl1pPr algn="l">
              <a:defRPr sz="3200">
                <a:solidFill>
                  <a:schemeClr val="tx2"/>
                </a:solidFill>
              </a:defRPr>
            </a:lvl1pPr>
            <a:lvl2pPr algn="l">
              <a:defRPr sz="2400">
                <a:solidFill>
                  <a:schemeClr val="tx2"/>
                </a:solidFill>
              </a:defRPr>
            </a:lvl2pPr>
          </a:lstStyle>
          <a:p>
            <a:pPr lvl="0"/>
            <a:r>
              <a:rPr lang="en-US" dirty="0" smtClean="0"/>
              <a:t>Click to edit Master text styles</a:t>
            </a:r>
          </a:p>
          <a:p>
            <a:pPr lvl="1"/>
            <a:r>
              <a:rPr lang="en-US" dirty="0" smtClean="0"/>
              <a:t>Second level</a:t>
            </a:r>
          </a:p>
        </p:txBody>
      </p:sp>
      <p:cxnSp>
        <p:nvCxnSpPr>
          <p:cNvPr id="9" name="Straight Connector 8"/>
          <p:cNvCxnSpPr/>
          <p:nvPr userDrawn="1"/>
        </p:nvCxnSpPr>
        <p:spPr>
          <a:xfrm flipV="1">
            <a:off x="720000" y="-1371533"/>
            <a:ext cx="0" cy="1371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2064907" y="2208297"/>
            <a:ext cx="20649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2064905" y="5376297"/>
            <a:ext cx="2064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395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EFA8D26-49A0-4D2F-B763-F95F66F681B6}" type="datetime1">
              <a:rPr lang="en-GB" smtClean="0"/>
              <a:t>20/03/2019</a:t>
            </a:fld>
            <a:endParaRPr lang="en-GB"/>
          </a:p>
        </p:txBody>
      </p:sp>
      <p:sp>
        <p:nvSpPr>
          <p:cNvPr id="5" name="Footer Placeholder 4"/>
          <p:cNvSpPr>
            <a:spLocks noGrp="1"/>
          </p:cNvSpPr>
          <p:nvPr>
            <p:ph type="ftr" sz="quarter" idx="11"/>
          </p:nvPr>
        </p:nvSpPr>
        <p:spPr/>
        <p:txBody>
          <a:bodyPr/>
          <a:lstStyle/>
          <a:p>
            <a:r>
              <a:rPr lang="en-GB" smtClean="0"/>
              <a:t>landscapeinstitute.org  @talklandscape</a:t>
            </a:r>
            <a:endParaRPr lang="en-GB"/>
          </a:p>
        </p:txBody>
      </p:sp>
      <p:sp>
        <p:nvSpPr>
          <p:cNvPr id="6" name="Slide Number Placeholder 5"/>
          <p:cNvSpPr>
            <a:spLocks noGrp="1"/>
          </p:cNvSpPr>
          <p:nvPr>
            <p:ph type="sldNum" sz="quarter" idx="12"/>
          </p:nvPr>
        </p:nvSpPr>
        <p:spPr/>
        <p:txBody>
          <a:bodyPr/>
          <a:lstStyle/>
          <a:p>
            <a:fld id="{F37FC492-84FA-4DDF-B1C8-3B70F3DC50C4}" type="slidenum">
              <a:rPr lang="en-GB" smtClean="0"/>
              <a:t>‹#›</a:t>
            </a:fld>
            <a:endParaRPr lang="en-GB"/>
          </a:p>
        </p:txBody>
      </p:sp>
    </p:spTree>
    <p:extLst>
      <p:ext uri="{BB962C8B-B14F-4D97-AF65-F5344CB8AC3E}">
        <p14:creationId xmlns:p14="http://schemas.microsoft.com/office/powerpoint/2010/main" val="3847675450"/>
      </p:ext>
    </p:extLst>
  </p:cSld>
  <p:clrMapOvr>
    <a:masterClrMapping/>
  </p:clrMapOvr>
  <p:transition spd="slow">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2F4340-9E0F-435D-866F-4FECF2B23B05}" type="datetime1">
              <a:rPr lang="en-GB" smtClean="0"/>
              <a:t>20/03/2019</a:t>
            </a:fld>
            <a:endParaRPr lang="en-GB"/>
          </a:p>
        </p:txBody>
      </p:sp>
      <p:sp>
        <p:nvSpPr>
          <p:cNvPr id="5" name="Footer Placeholder 4"/>
          <p:cNvSpPr>
            <a:spLocks noGrp="1"/>
          </p:cNvSpPr>
          <p:nvPr>
            <p:ph type="ftr" sz="quarter" idx="11"/>
          </p:nvPr>
        </p:nvSpPr>
        <p:spPr/>
        <p:txBody>
          <a:bodyPr/>
          <a:lstStyle/>
          <a:p>
            <a:r>
              <a:rPr lang="en-GB" smtClean="0"/>
              <a:t>archives.org  @ARACPD</a:t>
            </a:r>
            <a:endParaRPr lang="en-GB" dirty="0"/>
          </a:p>
        </p:txBody>
      </p:sp>
      <p:sp>
        <p:nvSpPr>
          <p:cNvPr id="6" name="Slide Number Placeholder 5"/>
          <p:cNvSpPr>
            <a:spLocks noGrp="1"/>
          </p:cNvSpPr>
          <p:nvPr>
            <p:ph type="sldNum" sz="quarter" idx="12"/>
          </p:nvPr>
        </p:nvSpPr>
        <p:spPr/>
        <p:txBody>
          <a:bodyPr/>
          <a:lstStyle/>
          <a:p>
            <a:fld id="{F37FC492-84FA-4DDF-B1C8-3B70F3DC50C4}" type="slidenum">
              <a:rPr lang="en-GB" smtClean="0"/>
              <a:t>‹#›</a:t>
            </a:fld>
            <a:endParaRPr lang="en-GB"/>
          </a:p>
        </p:txBody>
      </p:sp>
    </p:spTree>
    <p:extLst>
      <p:ext uri="{BB962C8B-B14F-4D97-AF65-F5344CB8AC3E}">
        <p14:creationId xmlns:p14="http://schemas.microsoft.com/office/powerpoint/2010/main" val="2433276138"/>
      </p:ext>
    </p:extLst>
  </p:cSld>
  <p:clrMapOvr>
    <a:masterClrMapping/>
  </p:clrMapOvr>
  <p:transition spd="slow">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9CB60C9-1503-4337-A5C5-9C37110A41DA}" type="datetime1">
              <a:rPr lang="en-GB" smtClean="0"/>
              <a:t>20/03/2019</a:t>
            </a:fld>
            <a:endParaRPr lang="en-GB"/>
          </a:p>
        </p:txBody>
      </p:sp>
      <p:sp>
        <p:nvSpPr>
          <p:cNvPr id="6" name="Footer Placeholder 5"/>
          <p:cNvSpPr>
            <a:spLocks noGrp="1"/>
          </p:cNvSpPr>
          <p:nvPr>
            <p:ph type="ftr" sz="quarter" idx="11"/>
          </p:nvPr>
        </p:nvSpPr>
        <p:spPr/>
        <p:txBody>
          <a:bodyPr/>
          <a:lstStyle/>
          <a:p>
            <a:r>
              <a:rPr lang="en-GB" smtClean="0"/>
              <a:t>landscapeinstitute.org  @talklandscape</a:t>
            </a:r>
            <a:endParaRPr lang="en-GB"/>
          </a:p>
        </p:txBody>
      </p:sp>
      <p:sp>
        <p:nvSpPr>
          <p:cNvPr id="7" name="Slide Number Placeholder 6"/>
          <p:cNvSpPr>
            <a:spLocks noGrp="1"/>
          </p:cNvSpPr>
          <p:nvPr>
            <p:ph type="sldNum" sz="quarter" idx="12"/>
          </p:nvPr>
        </p:nvSpPr>
        <p:spPr/>
        <p:txBody>
          <a:bodyPr/>
          <a:lstStyle/>
          <a:p>
            <a:fld id="{F37FC492-84FA-4DDF-B1C8-3B70F3DC50C4}" type="slidenum">
              <a:rPr lang="en-GB" smtClean="0"/>
              <a:t>‹#›</a:t>
            </a:fld>
            <a:endParaRPr lang="en-GB"/>
          </a:p>
        </p:txBody>
      </p:sp>
    </p:spTree>
    <p:extLst>
      <p:ext uri="{BB962C8B-B14F-4D97-AF65-F5344CB8AC3E}">
        <p14:creationId xmlns:p14="http://schemas.microsoft.com/office/powerpoint/2010/main" val="1877210851"/>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A3A3D7B-CB52-4F8E-A4C9-9C7AF14067DB}" type="datetime1">
              <a:rPr lang="en-GB" smtClean="0"/>
              <a:t>20/03/2019</a:t>
            </a:fld>
            <a:endParaRPr lang="en-GB"/>
          </a:p>
        </p:txBody>
      </p:sp>
      <p:sp>
        <p:nvSpPr>
          <p:cNvPr id="8" name="Footer Placeholder 7"/>
          <p:cNvSpPr>
            <a:spLocks noGrp="1"/>
          </p:cNvSpPr>
          <p:nvPr>
            <p:ph type="ftr" sz="quarter" idx="11"/>
          </p:nvPr>
        </p:nvSpPr>
        <p:spPr/>
        <p:txBody>
          <a:bodyPr/>
          <a:lstStyle/>
          <a:p>
            <a:r>
              <a:rPr lang="en-GB" smtClean="0"/>
              <a:t>landscapeinstitute.org  @talklandscape</a:t>
            </a:r>
            <a:endParaRPr lang="en-GB"/>
          </a:p>
        </p:txBody>
      </p:sp>
      <p:sp>
        <p:nvSpPr>
          <p:cNvPr id="9" name="Slide Number Placeholder 8"/>
          <p:cNvSpPr>
            <a:spLocks noGrp="1"/>
          </p:cNvSpPr>
          <p:nvPr>
            <p:ph type="sldNum" sz="quarter" idx="12"/>
          </p:nvPr>
        </p:nvSpPr>
        <p:spPr/>
        <p:txBody>
          <a:bodyPr/>
          <a:lstStyle/>
          <a:p>
            <a:fld id="{F37FC492-84FA-4DDF-B1C8-3B70F3DC50C4}" type="slidenum">
              <a:rPr lang="en-GB" smtClean="0"/>
              <a:t>‹#›</a:t>
            </a:fld>
            <a:endParaRPr lang="en-GB"/>
          </a:p>
        </p:txBody>
      </p:sp>
    </p:spTree>
    <p:extLst>
      <p:ext uri="{BB962C8B-B14F-4D97-AF65-F5344CB8AC3E}">
        <p14:creationId xmlns:p14="http://schemas.microsoft.com/office/powerpoint/2010/main" val="3636973520"/>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2C6800F-252B-4AF4-8D6C-4F4A38DA8704}" type="datetime1">
              <a:rPr lang="en-GB" smtClean="0"/>
              <a:t>20/03/2019</a:t>
            </a:fld>
            <a:endParaRPr lang="en-GB"/>
          </a:p>
        </p:txBody>
      </p:sp>
      <p:sp>
        <p:nvSpPr>
          <p:cNvPr id="4" name="Footer Placeholder 3"/>
          <p:cNvSpPr>
            <a:spLocks noGrp="1"/>
          </p:cNvSpPr>
          <p:nvPr>
            <p:ph type="ftr" sz="quarter" idx="11"/>
          </p:nvPr>
        </p:nvSpPr>
        <p:spPr/>
        <p:txBody>
          <a:bodyPr/>
          <a:lstStyle/>
          <a:p>
            <a:r>
              <a:rPr lang="en-GB" smtClean="0"/>
              <a:t>landscapeinstitute.org  @talklandscape</a:t>
            </a:r>
            <a:endParaRPr lang="en-GB"/>
          </a:p>
        </p:txBody>
      </p:sp>
      <p:sp>
        <p:nvSpPr>
          <p:cNvPr id="5" name="Slide Number Placeholder 4"/>
          <p:cNvSpPr>
            <a:spLocks noGrp="1"/>
          </p:cNvSpPr>
          <p:nvPr>
            <p:ph type="sldNum" sz="quarter" idx="12"/>
          </p:nvPr>
        </p:nvSpPr>
        <p:spPr/>
        <p:txBody>
          <a:bodyPr/>
          <a:lstStyle/>
          <a:p>
            <a:fld id="{F37FC492-84FA-4DDF-B1C8-3B70F3DC50C4}" type="slidenum">
              <a:rPr lang="en-GB" smtClean="0"/>
              <a:t>‹#›</a:t>
            </a:fld>
            <a:endParaRPr lang="en-GB"/>
          </a:p>
        </p:txBody>
      </p:sp>
    </p:spTree>
    <p:extLst>
      <p:ext uri="{BB962C8B-B14F-4D97-AF65-F5344CB8AC3E}">
        <p14:creationId xmlns:p14="http://schemas.microsoft.com/office/powerpoint/2010/main" val="867721866"/>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86EF37-F5D7-4C5D-9512-A5D339EAC038}" type="datetime1">
              <a:rPr lang="en-GB" smtClean="0"/>
              <a:t>20/03/2019</a:t>
            </a:fld>
            <a:endParaRPr lang="en-GB"/>
          </a:p>
        </p:txBody>
      </p:sp>
      <p:sp>
        <p:nvSpPr>
          <p:cNvPr id="3" name="Footer Placeholder 2"/>
          <p:cNvSpPr>
            <a:spLocks noGrp="1"/>
          </p:cNvSpPr>
          <p:nvPr>
            <p:ph type="ftr" sz="quarter" idx="11"/>
          </p:nvPr>
        </p:nvSpPr>
        <p:spPr/>
        <p:txBody>
          <a:bodyPr/>
          <a:lstStyle/>
          <a:p>
            <a:r>
              <a:rPr lang="en-GB" smtClean="0"/>
              <a:t>landscapeinstitute.org  @talklandscape</a:t>
            </a:r>
            <a:endParaRPr lang="en-GB"/>
          </a:p>
        </p:txBody>
      </p:sp>
      <p:sp>
        <p:nvSpPr>
          <p:cNvPr id="4" name="Slide Number Placeholder 3"/>
          <p:cNvSpPr>
            <a:spLocks noGrp="1"/>
          </p:cNvSpPr>
          <p:nvPr>
            <p:ph type="sldNum" sz="quarter" idx="12"/>
          </p:nvPr>
        </p:nvSpPr>
        <p:spPr/>
        <p:txBody>
          <a:bodyPr/>
          <a:lstStyle/>
          <a:p>
            <a:fld id="{F37FC492-84FA-4DDF-B1C8-3B70F3DC50C4}" type="slidenum">
              <a:rPr lang="en-GB" smtClean="0"/>
              <a:t>‹#›</a:t>
            </a:fld>
            <a:endParaRPr lang="en-GB"/>
          </a:p>
        </p:txBody>
      </p:sp>
    </p:spTree>
    <p:extLst>
      <p:ext uri="{BB962C8B-B14F-4D97-AF65-F5344CB8AC3E}">
        <p14:creationId xmlns:p14="http://schemas.microsoft.com/office/powerpoint/2010/main" val="4158964551"/>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D461FF-91EE-478F-BF95-9E66D9C22F04}" type="datetime1">
              <a:rPr lang="en-GB" smtClean="0"/>
              <a:t>20/03/2019</a:t>
            </a:fld>
            <a:endParaRPr lang="en-GB"/>
          </a:p>
        </p:txBody>
      </p:sp>
      <p:sp>
        <p:nvSpPr>
          <p:cNvPr id="6" name="Footer Placeholder 5"/>
          <p:cNvSpPr>
            <a:spLocks noGrp="1"/>
          </p:cNvSpPr>
          <p:nvPr>
            <p:ph type="ftr" sz="quarter" idx="11"/>
          </p:nvPr>
        </p:nvSpPr>
        <p:spPr/>
        <p:txBody>
          <a:bodyPr/>
          <a:lstStyle/>
          <a:p>
            <a:r>
              <a:rPr lang="en-GB" smtClean="0"/>
              <a:t>landscapeinstitute.org  @talklandscape</a:t>
            </a:r>
            <a:endParaRPr lang="en-GB"/>
          </a:p>
        </p:txBody>
      </p:sp>
      <p:sp>
        <p:nvSpPr>
          <p:cNvPr id="7" name="Slide Number Placeholder 6"/>
          <p:cNvSpPr>
            <a:spLocks noGrp="1"/>
          </p:cNvSpPr>
          <p:nvPr>
            <p:ph type="sldNum" sz="quarter" idx="12"/>
          </p:nvPr>
        </p:nvSpPr>
        <p:spPr/>
        <p:txBody>
          <a:bodyPr/>
          <a:lstStyle/>
          <a:p>
            <a:fld id="{F37FC492-84FA-4DDF-B1C8-3B70F3DC50C4}" type="slidenum">
              <a:rPr lang="en-GB" smtClean="0"/>
              <a:t>‹#›</a:t>
            </a:fld>
            <a:endParaRPr lang="en-GB"/>
          </a:p>
        </p:txBody>
      </p:sp>
    </p:spTree>
    <p:extLst>
      <p:ext uri="{BB962C8B-B14F-4D97-AF65-F5344CB8AC3E}">
        <p14:creationId xmlns:p14="http://schemas.microsoft.com/office/powerpoint/2010/main" val="957207191"/>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DFB383-E07B-4246-B739-B2D04174B535}" type="datetime1">
              <a:rPr lang="en-GB" smtClean="0"/>
              <a:t>20/03/2019</a:t>
            </a:fld>
            <a:endParaRPr lang="en-GB"/>
          </a:p>
        </p:txBody>
      </p:sp>
      <p:sp>
        <p:nvSpPr>
          <p:cNvPr id="6" name="Footer Placeholder 5"/>
          <p:cNvSpPr>
            <a:spLocks noGrp="1"/>
          </p:cNvSpPr>
          <p:nvPr>
            <p:ph type="ftr" sz="quarter" idx="11"/>
          </p:nvPr>
        </p:nvSpPr>
        <p:spPr/>
        <p:txBody>
          <a:bodyPr/>
          <a:lstStyle/>
          <a:p>
            <a:r>
              <a:rPr lang="en-GB" smtClean="0"/>
              <a:t>landscapeinstitute.org  @talklandscape</a:t>
            </a:r>
            <a:endParaRPr lang="en-GB"/>
          </a:p>
        </p:txBody>
      </p:sp>
      <p:sp>
        <p:nvSpPr>
          <p:cNvPr id="7" name="Slide Number Placeholder 6"/>
          <p:cNvSpPr>
            <a:spLocks noGrp="1"/>
          </p:cNvSpPr>
          <p:nvPr>
            <p:ph type="sldNum" sz="quarter" idx="12"/>
          </p:nvPr>
        </p:nvSpPr>
        <p:spPr/>
        <p:txBody>
          <a:bodyPr/>
          <a:lstStyle/>
          <a:p>
            <a:fld id="{F37FC492-84FA-4DDF-B1C8-3B70F3DC50C4}" type="slidenum">
              <a:rPr lang="en-GB" smtClean="0"/>
              <a:t>‹#›</a:t>
            </a:fld>
            <a:endParaRPr lang="en-GB"/>
          </a:p>
        </p:txBody>
      </p:sp>
    </p:spTree>
    <p:extLst>
      <p:ext uri="{BB962C8B-B14F-4D97-AF65-F5344CB8AC3E}">
        <p14:creationId xmlns:p14="http://schemas.microsoft.com/office/powerpoint/2010/main" val="1001593514"/>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A271AC-726A-4809-B31A-595787F80F73}" type="datetime1">
              <a:rPr lang="en-GB" smtClean="0"/>
              <a:t>20/03/2019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landscapeinstitute.org  @talklandscape</a:t>
            </a: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7FC492-84FA-4DDF-B1C8-3B70F3DC50C4}" type="slidenum">
              <a:rPr lang="en-GB" smtClean="0"/>
              <a:t>‹#›</a:t>
            </a:fld>
            <a:endParaRPr lang="en-GB"/>
          </a:p>
        </p:txBody>
      </p:sp>
    </p:spTree>
    <p:extLst>
      <p:ext uri="{BB962C8B-B14F-4D97-AF65-F5344CB8AC3E}">
        <p14:creationId xmlns:p14="http://schemas.microsoft.com/office/powerpoint/2010/main" val="451131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wipe dir="r"/>
  </p:transition>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archivesandrecords.smapply.io/" TargetMode="External"/><Relationship Id="rId2" Type="http://schemas.openxmlformats.org/officeDocument/2006/relationships/hyperlink" Target="mailto:chris.sheridan@archives.org.uk" TargetMode="Externa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900" y="1409700"/>
            <a:ext cx="9740900" cy="2573181"/>
          </a:xfrm>
        </p:spPr>
        <p:txBody>
          <a:bodyPr>
            <a:normAutofit/>
          </a:bodyPr>
          <a:lstStyle/>
          <a:p>
            <a:r>
              <a:rPr lang="en-GB" sz="5400" dirty="0"/>
              <a:t>The ARA Professional Development Programme</a:t>
            </a:r>
            <a:r>
              <a:rPr lang="en-US" sz="6000" dirty="0" smtClean="0">
                <a:latin typeface="+mn-lt"/>
              </a:rPr>
              <a:t/>
            </a:r>
            <a:br>
              <a:rPr lang="en-US" sz="6000" dirty="0" smtClean="0">
                <a:latin typeface="+mn-lt"/>
              </a:rPr>
            </a:br>
            <a:endParaRPr lang="en-US" sz="3200" dirty="0">
              <a:latin typeface="+mn-lt"/>
            </a:endParaRPr>
          </a:p>
        </p:txBody>
      </p:sp>
      <p:pic>
        <p:nvPicPr>
          <p:cNvPr id="6" name="Picture 5"/>
          <p:cNvPicPr/>
          <p:nvPr/>
        </p:nvPicPr>
        <p:blipFill rotWithShape="1">
          <a:blip r:embed="rId2"/>
          <a:srcRect l="16748" t="12202" r="69207" b="80155"/>
          <a:stretch/>
        </p:blipFill>
        <p:spPr bwMode="auto">
          <a:xfrm>
            <a:off x="1612900" y="5257889"/>
            <a:ext cx="3039292" cy="930281"/>
          </a:xfrm>
          <a:prstGeom prst="rect">
            <a:avLst/>
          </a:prstGeom>
          <a:ln>
            <a:noFill/>
          </a:ln>
          <a:extLst>
            <a:ext uri="{53640926-AAD7-44D8-BBD7-CCE9431645EC}">
              <a14:shadowObscured xmlns:a14="http://schemas.microsoft.com/office/drawing/2010/main"/>
            </a:ext>
          </a:extLst>
        </p:spPr>
      </p:pic>
      <p:sp>
        <p:nvSpPr>
          <p:cNvPr id="8" name="Content Placeholder 7"/>
          <p:cNvSpPr>
            <a:spLocks noGrp="1"/>
          </p:cNvSpPr>
          <p:nvPr>
            <p:ph idx="1"/>
          </p:nvPr>
        </p:nvSpPr>
        <p:spPr>
          <a:xfrm>
            <a:off x="1612900" y="4098471"/>
            <a:ext cx="8795657" cy="887365"/>
          </a:xfrm>
        </p:spPr>
        <p:txBody>
          <a:bodyPr/>
          <a:lstStyle/>
          <a:p>
            <a:pPr marL="0" indent="0">
              <a:buNone/>
            </a:pPr>
            <a:r>
              <a:rPr lang="en-GB" dirty="0" smtClean="0"/>
              <a:t>Chris Sheridan Head of Professional Standards and Development</a:t>
            </a:r>
          </a:p>
        </p:txBody>
      </p:sp>
      <p:pic>
        <p:nvPicPr>
          <p:cNvPr id="5" name="Picture 4"/>
          <p:cNvPicPr>
            <a:picLocks noChangeAspect="1"/>
          </p:cNvPicPr>
          <p:nvPr/>
        </p:nvPicPr>
        <p:blipFill rotWithShape="1">
          <a:blip r:embed="rId3"/>
          <a:srcRect l="19608" t="4188" r="23033" b="41034"/>
          <a:stretch/>
        </p:blipFill>
        <p:spPr>
          <a:xfrm>
            <a:off x="10158380" y="5101426"/>
            <a:ext cx="754547" cy="1243205"/>
          </a:xfrm>
          <a:prstGeom prst="rect">
            <a:avLst/>
          </a:prstGeom>
        </p:spPr>
      </p:pic>
      <p:sp>
        <p:nvSpPr>
          <p:cNvPr id="7" name="Footer Placeholder 3"/>
          <p:cNvSpPr>
            <a:spLocks noGrp="1"/>
          </p:cNvSpPr>
          <p:nvPr>
            <p:ph type="ftr" sz="quarter" idx="11"/>
          </p:nvPr>
        </p:nvSpPr>
        <p:spPr>
          <a:xfrm>
            <a:off x="4038600" y="6356350"/>
            <a:ext cx="4114800" cy="365125"/>
          </a:xfrm>
        </p:spPr>
        <p:txBody>
          <a:bodyPr/>
          <a:lstStyle/>
          <a:p>
            <a:r>
              <a:rPr lang="en-GB" dirty="0"/>
              <a:t>a</a:t>
            </a:r>
            <a:r>
              <a:rPr lang="en-GB" dirty="0" smtClean="0"/>
              <a:t>rchives.org  @ARACPD</a:t>
            </a:r>
            <a:endParaRPr lang="en-GB" dirty="0"/>
          </a:p>
        </p:txBody>
      </p:sp>
    </p:spTree>
    <p:extLst>
      <p:ext uri="{BB962C8B-B14F-4D97-AF65-F5344CB8AC3E}">
        <p14:creationId xmlns:p14="http://schemas.microsoft.com/office/powerpoint/2010/main" val="166984797"/>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038600" y="6356350"/>
            <a:ext cx="4114800" cy="365125"/>
          </a:xfrm>
        </p:spPr>
        <p:txBody>
          <a:bodyPr/>
          <a:lstStyle/>
          <a:p>
            <a:r>
              <a:rPr lang="en-GB" dirty="0"/>
              <a:t>a</a:t>
            </a:r>
            <a:r>
              <a:rPr lang="en-GB" dirty="0" smtClean="0"/>
              <a:t>rchives.org  @ARACPD</a:t>
            </a:r>
            <a:endParaRPr lang="en-GB" dirty="0"/>
          </a:p>
        </p:txBody>
      </p:sp>
      <p:sp>
        <p:nvSpPr>
          <p:cNvPr id="6" name="Title 1"/>
          <p:cNvSpPr txBox="1">
            <a:spLocks/>
          </p:cNvSpPr>
          <p:nvPr/>
        </p:nvSpPr>
        <p:spPr>
          <a:xfrm>
            <a:off x="1524000" y="1122362"/>
            <a:ext cx="9144000" cy="26266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smtClean="0">
              <a:latin typeface="+mn-lt"/>
            </a:endParaRPr>
          </a:p>
          <a:p>
            <a:r>
              <a:rPr lang="en-GB" sz="6000" dirty="0" smtClean="0">
                <a:latin typeface="+mn-lt"/>
              </a:rPr>
              <a:t>Professional Development Programme</a:t>
            </a:r>
            <a:endParaRPr lang="en-GB" sz="6000" dirty="0">
              <a:latin typeface="+mn-lt"/>
            </a:endParaRPr>
          </a:p>
        </p:txBody>
      </p:sp>
      <p:sp>
        <p:nvSpPr>
          <p:cNvPr id="8" name="Subtitle 7"/>
          <p:cNvSpPr>
            <a:spLocks noGrp="1"/>
          </p:cNvSpPr>
          <p:nvPr>
            <p:ph type="subTitle" idx="1"/>
          </p:nvPr>
        </p:nvSpPr>
        <p:spPr>
          <a:xfrm>
            <a:off x="1524000" y="4214949"/>
            <a:ext cx="9144000" cy="989133"/>
          </a:xfrm>
        </p:spPr>
        <p:txBody>
          <a:bodyPr>
            <a:normAutofit/>
          </a:bodyPr>
          <a:lstStyle/>
          <a:p>
            <a:pPr algn="l"/>
            <a:r>
              <a:rPr lang="en-GB" dirty="0"/>
              <a:t>A competency based process through which members can qualify as a Foundation or Registered Member, or Fellow of the ARA </a:t>
            </a:r>
          </a:p>
          <a:p>
            <a:pPr algn="l"/>
            <a:endParaRPr lang="en-GB" dirty="0"/>
          </a:p>
        </p:txBody>
      </p:sp>
    </p:spTree>
    <p:extLst>
      <p:ext uri="{BB962C8B-B14F-4D97-AF65-F5344CB8AC3E}">
        <p14:creationId xmlns:p14="http://schemas.microsoft.com/office/powerpoint/2010/main" val="4122470787"/>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038600" y="6356350"/>
            <a:ext cx="4114800" cy="365125"/>
          </a:xfrm>
        </p:spPr>
        <p:txBody>
          <a:bodyPr/>
          <a:lstStyle/>
          <a:p>
            <a:r>
              <a:rPr lang="en-GB" dirty="0"/>
              <a:t>a</a:t>
            </a:r>
            <a:r>
              <a:rPr lang="en-GB" dirty="0" smtClean="0"/>
              <a:t>rchives.org  @ARACPD</a:t>
            </a:r>
            <a:endParaRPr lang="en-GB" dirty="0"/>
          </a:p>
        </p:txBody>
      </p:sp>
      <p:sp>
        <p:nvSpPr>
          <p:cNvPr id="3" name="Subtitle 2"/>
          <p:cNvSpPr>
            <a:spLocks noGrp="1"/>
          </p:cNvSpPr>
          <p:nvPr>
            <p:ph type="subTitle" idx="1"/>
          </p:nvPr>
        </p:nvSpPr>
        <p:spPr>
          <a:xfrm>
            <a:off x="1524000" y="1576252"/>
            <a:ext cx="9144000" cy="4275908"/>
          </a:xfrm>
        </p:spPr>
        <p:txBody>
          <a:bodyPr>
            <a:noAutofit/>
          </a:bodyPr>
          <a:lstStyle/>
          <a:p>
            <a:pPr algn="l"/>
            <a:r>
              <a:rPr lang="en-GB" sz="2800" dirty="0" smtClean="0"/>
              <a:t>The benefits . . .  </a:t>
            </a:r>
          </a:p>
          <a:p>
            <a:pPr algn="l"/>
            <a:endParaRPr lang="en-GB" sz="1800" dirty="0" smtClean="0"/>
          </a:p>
          <a:p>
            <a:pPr algn="l"/>
            <a:r>
              <a:rPr lang="en-GB" sz="2000" dirty="0" smtClean="0"/>
              <a:t>Gain </a:t>
            </a:r>
            <a:r>
              <a:rPr lang="en-GB" sz="2000" dirty="0"/>
              <a:t>national professional recognition with Foundation (FMARA), Registered (RMARA) and Fellow (FARA) </a:t>
            </a:r>
            <a:r>
              <a:rPr lang="en-GB" sz="2000" dirty="0" smtClean="0"/>
              <a:t>levels of membership</a:t>
            </a:r>
            <a:endParaRPr lang="en-GB" sz="2000" dirty="0"/>
          </a:p>
          <a:p>
            <a:pPr algn="l"/>
            <a:r>
              <a:rPr lang="en-GB" sz="2000" dirty="0">
                <a:solidFill>
                  <a:schemeClr val="accent1">
                    <a:lumMod val="50000"/>
                  </a:schemeClr>
                </a:solidFill>
              </a:rPr>
              <a:t>Increase your level of confidence </a:t>
            </a:r>
            <a:r>
              <a:rPr lang="en-GB" sz="2000" dirty="0" smtClean="0">
                <a:solidFill>
                  <a:schemeClr val="accent1">
                    <a:lumMod val="50000"/>
                  </a:schemeClr>
                </a:solidFill>
              </a:rPr>
              <a:t>and influence in the workplace</a:t>
            </a:r>
            <a:endParaRPr lang="en-GB" sz="2000" dirty="0">
              <a:solidFill>
                <a:schemeClr val="accent1">
                  <a:lumMod val="50000"/>
                </a:schemeClr>
              </a:solidFill>
            </a:endParaRPr>
          </a:p>
          <a:p>
            <a:pPr algn="l"/>
            <a:r>
              <a:rPr lang="en-GB" sz="2000" dirty="0" smtClean="0"/>
              <a:t>Provides a clear path to developing your career, your employability and earning </a:t>
            </a:r>
            <a:r>
              <a:rPr lang="en-GB" sz="2000" dirty="0"/>
              <a:t>potential – linked to latest ARA salary recommendations</a:t>
            </a:r>
            <a:endParaRPr lang="en-GB" sz="2000" dirty="0">
              <a:solidFill>
                <a:schemeClr val="accent1">
                  <a:lumMod val="50000"/>
                </a:schemeClr>
              </a:solidFill>
            </a:endParaRPr>
          </a:p>
          <a:p>
            <a:pPr algn="l"/>
            <a:r>
              <a:rPr lang="en-GB" sz="2000" dirty="0" smtClean="0">
                <a:solidFill>
                  <a:schemeClr val="accent1">
                    <a:lumMod val="50000"/>
                  </a:schemeClr>
                </a:solidFill>
              </a:rPr>
              <a:t>Demonstrates </a:t>
            </a:r>
            <a:r>
              <a:rPr lang="en-GB" sz="2000" dirty="0">
                <a:solidFill>
                  <a:schemeClr val="accent1">
                    <a:lumMod val="50000"/>
                  </a:schemeClr>
                </a:solidFill>
              </a:rPr>
              <a:t>you meet industry recognised standards of knowledge and competency</a:t>
            </a:r>
          </a:p>
          <a:p>
            <a:pPr algn="l"/>
            <a:r>
              <a:rPr lang="en-GB" sz="2000" dirty="0" smtClean="0"/>
              <a:t>Become a reflective and ethical practitioner</a:t>
            </a:r>
          </a:p>
          <a:p>
            <a:pPr algn="l"/>
            <a:r>
              <a:rPr lang="en-GB" sz="2000" dirty="0">
                <a:solidFill>
                  <a:schemeClr val="accent1">
                    <a:lumMod val="50000"/>
                  </a:schemeClr>
                </a:solidFill>
              </a:rPr>
              <a:t>Be part of a professional community at the forefront of archives, archive conservation and records management</a:t>
            </a:r>
          </a:p>
        </p:txBody>
      </p:sp>
    </p:spTree>
    <p:extLst>
      <p:ext uri="{BB962C8B-B14F-4D97-AF65-F5344CB8AC3E}">
        <p14:creationId xmlns:p14="http://schemas.microsoft.com/office/powerpoint/2010/main" val="59823641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250"/>
                                        <p:tgtEl>
                                          <p:spTgt spid="3">
                                            <p:txEl>
                                              <p:pRg st="0" end="0"/>
                                            </p:txEl>
                                          </p:spTgt>
                                        </p:tgtEl>
                                      </p:cBhvr>
                                    </p:animEffect>
                                  </p:childTnLst>
                                </p:cTn>
                              </p:par>
                            </p:childTnLst>
                          </p:cTn>
                        </p:par>
                        <p:par>
                          <p:cTn id="8" fill="hold">
                            <p:stCondLst>
                              <p:cond delay="1500"/>
                            </p:stCondLst>
                            <p:childTnLst>
                              <p:par>
                                <p:cTn id="9" presetID="22" presetClass="entr" presetSubtype="8" fill="hold" nodeType="afterEffect">
                                  <p:stCondLst>
                                    <p:cond delay="25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250"/>
                                        <p:tgtEl>
                                          <p:spTgt spid="3">
                                            <p:txEl>
                                              <p:pRg st="2" end="2"/>
                                            </p:txEl>
                                          </p:spTgt>
                                        </p:tgtEl>
                                      </p:cBhvr>
                                    </p:animEffect>
                                  </p:childTnLst>
                                </p:cTn>
                              </p:par>
                            </p:childTnLst>
                          </p:cTn>
                        </p:par>
                        <p:par>
                          <p:cTn id="12" fill="hold">
                            <p:stCondLst>
                              <p:cond delay="3000"/>
                            </p:stCondLst>
                            <p:childTnLst>
                              <p:par>
                                <p:cTn id="13" presetID="22" presetClass="entr" presetSubtype="8" fill="hold" nodeType="afterEffect">
                                  <p:stCondLst>
                                    <p:cond delay="25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1250"/>
                                        <p:tgtEl>
                                          <p:spTgt spid="3">
                                            <p:txEl>
                                              <p:pRg st="3" end="3"/>
                                            </p:txEl>
                                          </p:spTgt>
                                        </p:tgtEl>
                                      </p:cBhvr>
                                    </p:animEffect>
                                  </p:childTnLst>
                                </p:cTn>
                              </p:par>
                            </p:childTnLst>
                          </p:cTn>
                        </p:par>
                        <p:par>
                          <p:cTn id="16" fill="hold">
                            <p:stCondLst>
                              <p:cond delay="4500"/>
                            </p:stCondLst>
                            <p:childTnLst>
                              <p:par>
                                <p:cTn id="17" presetID="22" presetClass="entr" presetSubtype="8" fill="hold" nodeType="afterEffect">
                                  <p:stCondLst>
                                    <p:cond delay="25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1250"/>
                                        <p:tgtEl>
                                          <p:spTgt spid="3">
                                            <p:txEl>
                                              <p:pRg st="4" end="4"/>
                                            </p:txEl>
                                          </p:spTgt>
                                        </p:tgtEl>
                                      </p:cBhvr>
                                    </p:animEffect>
                                  </p:childTnLst>
                                </p:cTn>
                              </p:par>
                            </p:childTnLst>
                          </p:cTn>
                        </p:par>
                        <p:par>
                          <p:cTn id="20" fill="hold">
                            <p:stCondLst>
                              <p:cond delay="6000"/>
                            </p:stCondLst>
                            <p:childTnLst>
                              <p:par>
                                <p:cTn id="21" presetID="22" presetClass="entr" presetSubtype="8" fill="hold" nodeType="afterEffect">
                                  <p:stCondLst>
                                    <p:cond delay="25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left)">
                                      <p:cBhvr>
                                        <p:cTn id="23" dur="1250"/>
                                        <p:tgtEl>
                                          <p:spTgt spid="3">
                                            <p:txEl>
                                              <p:pRg st="5" end="5"/>
                                            </p:txEl>
                                          </p:spTgt>
                                        </p:tgtEl>
                                      </p:cBhvr>
                                    </p:animEffect>
                                  </p:childTnLst>
                                </p:cTn>
                              </p:par>
                            </p:childTnLst>
                          </p:cTn>
                        </p:par>
                        <p:par>
                          <p:cTn id="24" fill="hold">
                            <p:stCondLst>
                              <p:cond delay="7500"/>
                            </p:stCondLst>
                            <p:childTnLst>
                              <p:par>
                                <p:cTn id="25" presetID="22" presetClass="entr" presetSubtype="8" fill="hold" nodeType="afterEffect">
                                  <p:stCondLst>
                                    <p:cond delay="25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1250"/>
                                        <p:tgtEl>
                                          <p:spTgt spid="3">
                                            <p:txEl>
                                              <p:pRg st="6" end="6"/>
                                            </p:txEl>
                                          </p:spTgt>
                                        </p:tgtEl>
                                      </p:cBhvr>
                                    </p:animEffect>
                                  </p:childTnLst>
                                </p:cTn>
                              </p:par>
                            </p:childTnLst>
                          </p:cTn>
                        </p:par>
                        <p:par>
                          <p:cTn id="28" fill="hold">
                            <p:stCondLst>
                              <p:cond delay="9000"/>
                            </p:stCondLst>
                            <p:childTnLst>
                              <p:par>
                                <p:cTn id="29" presetID="22" presetClass="entr" presetSubtype="8" fill="hold" nodeType="afterEffect">
                                  <p:stCondLst>
                                    <p:cond delay="25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left)">
                                      <p:cBhvr>
                                        <p:cTn id="31" dur="1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6BAC6"/>
        </a:solidFill>
        <a:effectLst/>
      </p:bgPr>
    </p:bg>
    <p:spTree>
      <p:nvGrpSpPr>
        <p:cNvPr id="1" name=""/>
        <p:cNvGrpSpPr/>
        <p:nvPr/>
      </p:nvGrpSpPr>
      <p:grpSpPr>
        <a:xfrm>
          <a:off x="0" y="0"/>
          <a:ext cx="0" cy="0"/>
          <a:chOff x="0" y="0"/>
          <a:chExt cx="0" cy="0"/>
        </a:xfrm>
      </p:grpSpPr>
      <p:sp>
        <p:nvSpPr>
          <p:cNvPr id="10" name="Subtitle 4"/>
          <p:cNvSpPr txBox="1">
            <a:spLocks/>
          </p:cNvSpPr>
          <p:nvPr/>
        </p:nvSpPr>
        <p:spPr>
          <a:xfrm>
            <a:off x="1524000" y="3058811"/>
            <a:ext cx="9144000" cy="26681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smtClean="0"/>
          </a:p>
        </p:txBody>
      </p:sp>
      <p:sp>
        <p:nvSpPr>
          <p:cNvPr id="12" name="Subtitle 2"/>
          <p:cNvSpPr txBox="1">
            <a:spLocks/>
          </p:cNvSpPr>
          <p:nvPr/>
        </p:nvSpPr>
        <p:spPr>
          <a:xfrm>
            <a:off x="1524000" y="3204754"/>
            <a:ext cx="9144000" cy="24035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3200" dirty="0" smtClean="0">
              <a:solidFill>
                <a:schemeClr val="bg1"/>
              </a:solidFill>
            </a:endParaRPr>
          </a:p>
          <a:p>
            <a:endParaRPr lang="en-GB" dirty="0">
              <a:solidFill>
                <a:schemeClr val="bg1"/>
              </a:solidFill>
            </a:endParaRPr>
          </a:p>
        </p:txBody>
      </p:sp>
      <p:sp>
        <p:nvSpPr>
          <p:cNvPr id="5" name="Footer Placeholder 3"/>
          <p:cNvSpPr>
            <a:spLocks noGrp="1"/>
          </p:cNvSpPr>
          <p:nvPr>
            <p:ph type="ftr" sz="quarter" idx="11"/>
          </p:nvPr>
        </p:nvSpPr>
        <p:spPr>
          <a:xfrm>
            <a:off x="4038600" y="6356350"/>
            <a:ext cx="4114800" cy="365125"/>
          </a:xfrm>
        </p:spPr>
        <p:txBody>
          <a:bodyPr/>
          <a:lstStyle/>
          <a:p>
            <a:r>
              <a:rPr lang="en-GB" dirty="0">
                <a:solidFill>
                  <a:schemeClr val="bg1"/>
                </a:solidFill>
              </a:rPr>
              <a:t>a</a:t>
            </a:r>
            <a:r>
              <a:rPr lang="en-GB" dirty="0" smtClean="0">
                <a:solidFill>
                  <a:schemeClr val="bg1"/>
                </a:solidFill>
              </a:rPr>
              <a:t>rchives.org  @ARACPD</a:t>
            </a:r>
            <a:endParaRPr lang="en-GB" dirty="0">
              <a:solidFill>
                <a:schemeClr val="bg1"/>
              </a:solidFill>
            </a:endParaRPr>
          </a:p>
        </p:txBody>
      </p:sp>
      <p:sp>
        <p:nvSpPr>
          <p:cNvPr id="14" name="Subtitle 2"/>
          <p:cNvSpPr txBox="1">
            <a:spLocks/>
          </p:cNvSpPr>
          <p:nvPr/>
        </p:nvSpPr>
        <p:spPr>
          <a:xfrm>
            <a:off x="1595845" y="1889761"/>
            <a:ext cx="8889275" cy="37795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900" b="1" dirty="0" smtClean="0">
                <a:solidFill>
                  <a:schemeClr val="bg1"/>
                </a:solidFill>
                <a:latin typeface="+mj-lt"/>
                <a:ea typeface="+mj-ea"/>
                <a:cs typeface="+mj-cs"/>
              </a:rPr>
              <a:t>Foundation (F</a:t>
            </a:r>
            <a:r>
              <a:rPr lang="en-US" sz="4900" b="1" dirty="0" smtClean="0">
                <a:solidFill>
                  <a:schemeClr val="bg1"/>
                </a:solidFill>
                <a:latin typeface="+mj-lt"/>
                <a:ea typeface="+mj-ea"/>
                <a:cs typeface="+mj-cs"/>
              </a:rPr>
              <a:t>MARA)</a:t>
            </a:r>
          </a:p>
          <a:p>
            <a:endParaRPr lang="en-GB" sz="2000" dirty="0" smtClean="0">
              <a:solidFill>
                <a:schemeClr val="bg1"/>
              </a:solidFill>
              <a:latin typeface="+mj-lt"/>
              <a:ea typeface="+mj-ea"/>
              <a:cs typeface="+mj-cs"/>
            </a:endParaRPr>
          </a:p>
          <a:p>
            <a:pPr marL="0" indent="0">
              <a:buNone/>
            </a:pPr>
            <a:r>
              <a:rPr lang="en-GB" sz="2000" dirty="0" smtClean="0">
                <a:solidFill>
                  <a:schemeClr val="bg1"/>
                </a:solidFill>
              </a:rPr>
              <a:t>For those relatively new to the profession, existing professionals who do not yet have the level of experience required for Registered membership, apprentices and volunteers</a:t>
            </a:r>
          </a:p>
          <a:p>
            <a:endParaRPr lang="en-GB" sz="1200" dirty="0" smtClean="0">
              <a:solidFill>
                <a:schemeClr val="bg1"/>
              </a:solidFill>
            </a:endParaRPr>
          </a:p>
          <a:p>
            <a:pPr marL="0" indent="0">
              <a:buNone/>
            </a:pPr>
            <a:r>
              <a:rPr lang="en-GB" sz="2000" dirty="0" smtClean="0">
                <a:solidFill>
                  <a:schemeClr val="bg1"/>
                </a:solidFill>
              </a:rPr>
              <a:t>We recommend candidates have a minimum of 12 months experience</a:t>
            </a:r>
          </a:p>
          <a:p>
            <a:endParaRPr lang="en-GB" sz="1200" dirty="0" smtClean="0">
              <a:solidFill>
                <a:schemeClr val="bg1"/>
              </a:solidFill>
            </a:endParaRPr>
          </a:p>
          <a:p>
            <a:pPr marL="0" indent="0">
              <a:buNone/>
            </a:pPr>
            <a:r>
              <a:rPr lang="en-GB" sz="2000" b="1" dirty="0" smtClean="0">
                <a:solidFill>
                  <a:schemeClr val="bg1"/>
                </a:solidFill>
              </a:rPr>
              <a:t>To qualify</a:t>
            </a:r>
            <a:r>
              <a:rPr lang="en-GB" sz="2000" dirty="0" smtClean="0">
                <a:solidFill>
                  <a:schemeClr val="bg1"/>
                </a:solidFill>
              </a:rPr>
              <a:t>: Submit 6 competencies demonstrating experience levels 1 - 2. At least 1 competency from each of the 3 competency areas</a:t>
            </a:r>
          </a:p>
          <a:p>
            <a:endParaRPr lang="en-GB" sz="2000" dirty="0" smtClean="0"/>
          </a:p>
          <a:p>
            <a:endParaRPr lang="en-GB" sz="1800" dirty="0" smtClean="0"/>
          </a:p>
          <a:p>
            <a:endParaRPr lang="en-GB" sz="1000" dirty="0" smtClean="0"/>
          </a:p>
          <a:p>
            <a:endParaRPr lang="en-GB" sz="1800" dirty="0"/>
          </a:p>
        </p:txBody>
      </p:sp>
    </p:spTree>
    <p:extLst>
      <p:ext uri="{BB962C8B-B14F-4D97-AF65-F5344CB8AC3E}">
        <p14:creationId xmlns:p14="http://schemas.microsoft.com/office/powerpoint/2010/main" val="398180890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1500"/>
                                        <p:tgtEl>
                                          <p:spTgt spid="14">
                                            <p:txEl>
                                              <p:pRg st="0" end="0"/>
                                            </p:txEl>
                                          </p:spTgt>
                                        </p:tgtEl>
                                      </p:cBhvr>
                                    </p:animEffect>
                                  </p:childTnLst>
                                </p:cTn>
                              </p:par>
                            </p:childTnLst>
                          </p:cTn>
                        </p:par>
                        <p:par>
                          <p:cTn id="8" fill="hold">
                            <p:stCondLst>
                              <p:cond delay="2000"/>
                            </p:stCondLst>
                            <p:childTnLst>
                              <p:par>
                                <p:cTn id="9" presetID="22" presetClass="entr" presetSubtype="8" fill="hold" nodeType="afterEffect">
                                  <p:stCondLst>
                                    <p:cond delay="500"/>
                                  </p:stCondLst>
                                  <p:childTnLst>
                                    <p:set>
                                      <p:cBhvr>
                                        <p:cTn id="10" dur="1" fill="hold">
                                          <p:stCondLst>
                                            <p:cond delay="0"/>
                                          </p:stCondLst>
                                        </p:cTn>
                                        <p:tgtEl>
                                          <p:spTgt spid="14">
                                            <p:txEl>
                                              <p:pRg st="2" end="2"/>
                                            </p:txEl>
                                          </p:spTgt>
                                        </p:tgtEl>
                                        <p:attrNameLst>
                                          <p:attrName>style.visibility</p:attrName>
                                        </p:attrNameLst>
                                      </p:cBhvr>
                                      <p:to>
                                        <p:strVal val="visible"/>
                                      </p:to>
                                    </p:set>
                                    <p:animEffect transition="in" filter="wipe(left)">
                                      <p:cBhvr>
                                        <p:cTn id="11" dur="1500"/>
                                        <p:tgtEl>
                                          <p:spTgt spid="14">
                                            <p:txEl>
                                              <p:pRg st="2" end="2"/>
                                            </p:txEl>
                                          </p:spTgt>
                                        </p:tgtEl>
                                      </p:cBhvr>
                                    </p:animEffect>
                                  </p:childTnLst>
                                </p:cTn>
                              </p:par>
                            </p:childTnLst>
                          </p:cTn>
                        </p:par>
                        <p:par>
                          <p:cTn id="12" fill="hold">
                            <p:stCondLst>
                              <p:cond delay="4000"/>
                            </p:stCondLst>
                            <p:childTnLst>
                              <p:par>
                                <p:cTn id="13" presetID="22" presetClass="entr" presetSubtype="8" fill="hold" nodeType="afterEffect">
                                  <p:stCondLst>
                                    <p:cond delay="500"/>
                                  </p:stCondLst>
                                  <p:childTnLst>
                                    <p:set>
                                      <p:cBhvr>
                                        <p:cTn id="14" dur="1" fill="hold">
                                          <p:stCondLst>
                                            <p:cond delay="0"/>
                                          </p:stCondLst>
                                        </p:cTn>
                                        <p:tgtEl>
                                          <p:spTgt spid="14">
                                            <p:txEl>
                                              <p:pRg st="4" end="4"/>
                                            </p:txEl>
                                          </p:spTgt>
                                        </p:tgtEl>
                                        <p:attrNameLst>
                                          <p:attrName>style.visibility</p:attrName>
                                        </p:attrNameLst>
                                      </p:cBhvr>
                                      <p:to>
                                        <p:strVal val="visible"/>
                                      </p:to>
                                    </p:set>
                                    <p:animEffect transition="in" filter="wipe(left)">
                                      <p:cBhvr>
                                        <p:cTn id="15" dur="1500"/>
                                        <p:tgtEl>
                                          <p:spTgt spid="14">
                                            <p:txEl>
                                              <p:pRg st="4" end="4"/>
                                            </p:txEl>
                                          </p:spTgt>
                                        </p:tgtEl>
                                      </p:cBhvr>
                                    </p:animEffect>
                                  </p:childTnLst>
                                </p:cTn>
                              </p:par>
                            </p:childTnLst>
                          </p:cTn>
                        </p:par>
                        <p:par>
                          <p:cTn id="16" fill="hold">
                            <p:stCondLst>
                              <p:cond delay="6000"/>
                            </p:stCondLst>
                            <p:childTnLst>
                              <p:par>
                                <p:cTn id="17" presetID="22" presetClass="entr" presetSubtype="8" fill="hold" nodeType="afterEffect">
                                  <p:stCondLst>
                                    <p:cond delay="500"/>
                                  </p:stCondLst>
                                  <p:childTnLst>
                                    <p:set>
                                      <p:cBhvr>
                                        <p:cTn id="18" dur="1" fill="hold">
                                          <p:stCondLst>
                                            <p:cond delay="0"/>
                                          </p:stCondLst>
                                        </p:cTn>
                                        <p:tgtEl>
                                          <p:spTgt spid="14">
                                            <p:txEl>
                                              <p:pRg st="6" end="6"/>
                                            </p:txEl>
                                          </p:spTgt>
                                        </p:tgtEl>
                                        <p:attrNameLst>
                                          <p:attrName>style.visibility</p:attrName>
                                        </p:attrNameLst>
                                      </p:cBhvr>
                                      <p:to>
                                        <p:strVal val="visible"/>
                                      </p:to>
                                    </p:set>
                                    <p:animEffect transition="in" filter="wipe(left)">
                                      <p:cBhvr>
                                        <p:cTn id="19" dur="1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6BAC6"/>
        </a:solidFill>
        <a:effectLst/>
      </p:bgPr>
    </p:bg>
    <p:spTree>
      <p:nvGrpSpPr>
        <p:cNvPr id="1" name=""/>
        <p:cNvGrpSpPr/>
        <p:nvPr/>
      </p:nvGrpSpPr>
      <p:grpSpPr>
        <a:xfrm>
          <a:off x="0" y="0"/>
          <a:ext cx="0" cy="0"/>
          <a:chOff x="0" y="0"/>
          <a:chExt cx="0" cy="0"/>
        </a:xfrm>
      </p:grpSpPr>
      <p:sp>
        <p:nvSpPr>
          <p:cNvPr id="10" name="Subtitle 4"/>
          <p:cNvSpPr txBox="1">
            <a:spLocks/>
          </p:cNvSpPr>
          <p:nvPr/>
        </p:nvSpPr>
        <p:spPr>
          <a:xfrm>
            <a:off x="1524000" y="3058811"/>
            <a:ext cx="9144000" cy="26681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smtClean="0"/>
          </a:p>
        </p:txBody>
      </p:sp>
      <p:sp>
        <p:nvSpPr>
          <p:cNvPr id="12" name="Subtitle 2"/>
          <p:cNvSpPr txBox="1">
            <a:spLocks/>
          </p:cNvSpPr>
          <p:nvPr/>
        </p:nvSpPr>
        <p:spPr>
          <a:xfrm>
            <a:off x="1524000" y="3204754"/>
            <a:ext cx="9144000" cy="24035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3200" dirty="0" smtClean="0">
              <a:solidFill>
                <a:schemeClr val="bg1"/>
              </a:solidFill>
            </a:endParaRPr>
          </a:p>
          <a:p>
            <a:endParaRPr lang="en-GB" dirty="0">
              <a:solidFill>
                <a:schemeClr val="bg1"/>
              </a:solidFill>
            </a:endParaRPr>
          </a:p>
        </p:txBody>
      </p:sp>
      <p:sp>
        <p:nvSpPr>
          <p:cNvPr id="5" name="Footer Placeholder 3"/>
          <p:cNvSpPr>
            <a:spLocks noGrp="1"/>
          </p:cNvSpPr>
          <p:nvPr>
            <p:ph type="ftr" sz="quarter" idx="11"/>
          </p:nvPr>
        </p:nvSpPr>
        <p:spPr>
          <a:xfrm>
            <a:off x="4038600" y="6356350"/>
            <a:ext cx="4114800" cy="365125"/>
          </a:xfrm>
        </p:spPr>
        <p:txBody>
          <a:bodyPr/>
          <a:lstStyle/>
          <a:p>
            <a:r>
              <a:rPr lang="en-GB" dirty="0">
                <a:solidFill>
                  <a:schemeClr val="bg1"/>
                </a:solidFill>
              </a:rPr>
              <a:t>a</a:t>
            </a:r>
            <a:r>
              <a:rPr lang="en-GB" dirty="0" smtClean="0">
                <a:solidFill>
                  <a:schemeClr val="bg1"/>
                </a:solidFill>
              </a:rPr>
              <a:t>rchives.org  @ARACPD</a:t>
            </a:r>
            <a:endParaRPr lang="en-GB" dirty="0">
              <a:solidFill>
                <a:schemeClr val="bg1"/>
              </a:solidFill>
            </a:endParaRPr>
          </a:p>
        </p:txBody>
      </p:sp>
      <p:sp>
        <p:nvSpPr>
          <p:cNvPr id="8" name="Content Placeholder 7"/>
          <p:cNvSpPr>
            <a:spLocks noGrp="1"/>
          </p:cNvSpPr>
          <p:nvPr>
            <p:ph idx="1"/>
          </p:nvPr>
        </p:nvSpPr>
        <p:spPr>
          <a:xfrm>
            <a:off x="1524000" y="1985554"/>
            <a:ext cx="8795657" cy="3741390"/>
          </a:xfrm>
        </p:spPr>
        <p:txBody>
          <a:bodyPr>
            <a:noAutofit/>
          </a:bodyPr>
          <a:lstStyle/>
          <a:p>
            <a:pPr marL="0" indent="0">
              <a:buNone/>
            </a:pPr>
            <a:r>
              <a:rPr lang="en-GB" sz="4900" dirty="0">
                <a:solidFill>
                  <a:schemeClr val="bg1"/>
                </a:solidFill>
              </a:rPr>
              <a:t>Registered (R</a:t>
            </a:r>
            <a:r>
              <a:rPr lang="en-US" sz="4900" dirty="0">
                <a:solidFill>
                  <a:schemeClr val="bg1"/>
                </a:solidFill>
              </a:rPr>
              <a:t>MARA)</a:t>
            </a:r>
          </a:p>
          <a:p>
            <a:endParaRPr lang="en-GB" sz="2000" dirty="0">
              <a:solidFill>
                <a:schemeClr val="bg1"/>
              </a:solidFill>
            </a:endParaRPr>
          </a:p>
          <a:p>
            <a:pPr marL="0" indent="0">
              <a:buNone/>
            </a:pPr>
            <a:r>
              <a:rPr lang="en-GB" sz="2000" dirty="0">
                <a:solidFill>
                  <a:schemeClr val="bg1"/>
                </a:solidFill>
              </a:rPr>
              <a:t>The established level of excellence for the profession</a:t>
            </a:r>
          </a:p>
          <a:p>
            <a:endParaRPr lang="en-GB" sz="1200" dirty="0">
              <a:solidFill>
                <a:schemeClr val="bg1"/>
              </a:solidFill>
            </a:endParaRPr>
          </a:p>
          <a:p>
            <a:pPr marL="0" indent="0">
              <a:buNone/>
            </a:pPr>
            <a:r>
              <a:rPr lang="en-GB" sz="2000" dirty="0">
                <a:solidFill>
                  <a:schemeClr val="bg1"/>
                </a:solidFill>
              </a:rPr>
              <a:t>We recommend candidates with an ARA accredited qualification gain a minimum of three years’ post-graduation work experience</a:t>
            </a:r>
          </a:p>
          <a:p>
            <a:pPr marL="0" indent="0">
              <a:buNone/>
            </a:pPr>
            <a:endParaRPr lang="en-GB" sz="2000" b="1" dirty="0" smtClean="0">
              <a:solidFill>
                <a:schemeClr val="bg1"/>
              </a:solidFill>
            </a:endParaRPr>
          </a:p>
          <a:p>
            <a:pPr marL="0" indent="0">
              <a:buNone/>
            </a:pPr>
            <a:r>
              <a:rPr lang="en-GB" sz="2000" b="1" dirty="0" smtClean="0">
                <a:solidFill>
                  <a:schemeClr val="bg1"/>
                </a:solidFill>
              </a:rPr>
              <a:t>To </a:t>
            </a:r>
            <a:r>
              <a:rPr lang="en-GB" sz="2000" b="1" dirty="0">
                <a:solidFill>
                  <a:schemeClr val="bg1"/>
                </a:solidFill>
              </a:rPr>
              <a:t>qualify</a:t>
            </a:r>
            <a:r>
              <a:rPr lang="en-GB" sz="2000" dirty="0">
                <a:solidFill>
                  <a:schemeClr val="bg1"/>
                </a:solidFill>
              </a:rPr>
              <a:t>: Submit 8 competencies demonstrating experience levels 2 - 3. At least 2 competencies from each of the 3 competency areas </a:t>
            </a:r>
          </a:p>
        </p:txBody>
      </p:sp>
    </p:spTree>
    <p:extLst>
      <p:ext uri="{BB962C8B-B14F-4D97-AF65-F5344CB8AC3E}">
        <p14:creationId xmlns:p14="http://schemas.microsoft.com/office/powerpoint/2010/main" val="245343071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250"/>
                                        <p:tgtEl>
                                          <p:spTgt spid="8">
                                            <p:txEl>
                                              <p:pRg st="0" end="0"/>
                                            </p:txEl>
                                          </p:spTgt>
                                        </p:tgtEl>
                                      </p:cBhvr>
                                    </p:animEffect>
                                  </p:childTnLst>
                                </p:cTn>
                              </p:par>
                            </p:childTnLst>
                          </p:cTn>
                        </p:par>
                        <p:par>
                          <p:cTn id="8" fill="hold">
                            <p:stCondLst>
                              <p:cond delay="1500"/>
                            </p:stCondLst>
                            <p:childTnLst>
                              <p:par>
                                <p:cTn id="9" presetID="22" presetClass="entr" presetSubtype="8" fill="hold" nodeType="afterEffect">
                                  <p:stCondLst>
                                    <p:cond delay="250"/>
                                  </p:stCondLst>
                                  <p:childTnLst>
                                    <p:set>
                                      <p:cBhvr>
                                        <p:cTn id="10" dur="1" fill="hold">
                                          <p:stCondLst>
                                            <p:cond delay="0"/>
                                          </p:stCondLst>
                                        </p:cTn>
                                        <p:tgtEl>
                                          <p:spTgt spid="8">
                                            <p:txEl>
                                              <p:pRg st="2" end="2"/>
                                            </p:txEl>
                                          </p:spTgt>
                                        </p:tgtEl>
                                        <p:attrNameLst>
                                          <p:attrName>style.visibility</p:attrName>
                                        </p:attrNameLst>
                                      </p:cBhvr>
                                      <p:to>
                                        <p:strVal val="visible"/>
                                      </p:to>
                                    </p:set>
                                    <p:animEffect transition="in" filter="wipe(left)">
                                      <p:cBhvr>
                                        <p:cTn id="11" dur="1250"/>
                                        <p:tgtEl>
                                          <p:spTgt spid="8">
                                            <p:txEl>
                                              <p:pRg st="2" end="2"/>
                                            </p:txEl>
                                          </p:spTgt>
                                        </p:tgtEl>
                                      </p:cBhvr>
                                    </p:animEffect>
                                  </p:childTnLst>
                                </p:cTn>
                              </p:par>
                            </p:childTnLst>
                          </p:cTn>
                        </p:par>
                        <p:par>
                          <p:cTn id="12" fill="hold">
                            <p:stCondLst>
                              <p:cond delay="3000"/>
                            </p:stCondLst>
                            <p:childTnLst>
                              <p:par>
                                <p:cTn id="13" presetID="22" presetClass="entr" presetSubtype="8" fill="hold" nodeType="afterEffect">
                                  <p:stCondLst>
                                    <p:cond delay="25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wipe(left)">
                                      <p:cBhvr>
                                        <p:cTn id="15" dur="1250"/>
                                        <p:tgtEl>
                                          <p:spTgt spid="8">
                                            <p:txEl>
                                              <p:pRg st="4" end="4"/>
                                            </p:txEl>
                                          </p:spTgt>
                                        </p:tgtEl>
                                      </p:cBhvr>
                                    </p:animEffect>
                                  </p:childTnLst>
                                </p:cTn>
                              </p:par>
                            </p:childTnLst>
                          </p:cTn>
                        </p:par>
                        <p:par>
                          <p:cTn id="16" fill="hold">
                            <p:stCondLst>
                              <p:cond delay="4500"/>
                            </p:stCondLst>
                            <p:childTnLst>
                              <p:par>
                                <p:cTn id="17" presetID="22" presetClass="entr" presetSubtype="8" fill="hold" nodeType="afterEffect">
                                  <p:stCondLst>
                                    <p:cond delay="250"/>
                                  </p:stCondLst>
                                  <p:childTnLst>
                                    <p:set>
                                      <p:cBhvr>
                                        <p:cTn id="18" dur="1" fill="hold">
                                          <p:stCondLst>
                                            <p:cond delay="0"/>
                                          </p:stCondLst>
                                        </p:cTn>
                                        <p:tgtEl>
                                          <p:spTgt spid="8">
                                            <p:txEl>
                                              <p:pRg st="6" end="6"/>
                                            </p:txEl>
                                          </p:spTgt>
                                        </p:tgtEl>
                                        <p:attrNameLst>
                                          <p:attrName>style.visibility</p:attrName>
                                        </p:attrNameLst>
                                      </p:cBhvr>
                                      <p:to>
                                        <p:strVal val="visible"/>
                                      </p:to>
                                    </p:set>
                                    <p:animEffect transition="in" filter="wipe(left)">
                                      <p:cBhvr>
                                        <p:cTn id="19" dur="125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6BAC6"/>
        </a:solidFill>
        <a:effectLst/>
      </p:bgPr>
    </p:bg>
    <p:spTree>
      <p:nvGrpSpPr>
        <p:cNvPr id="1" name=""/>
        <p:cNvGrpSpPr/>
        <p:nvPr/>
      </p:nvGrpSpPr>
      <p:grpSpPr>
        <a:xfrm>
          <a:off x="0" y="0"/>
          <a:ext cx="0" cy="0"/>
          <a:chOff x="0" y="0"/>
          <a:chExt cx="0" cy="0"/>
        </a:xfrm>
      </p:grpSpPr>
      <p:sp>
        <p:nvSpPr>
          <p:cNvPr id="10" name="Subtitle 4"/>
          <p:cNvSpPr txBox="1">
            <a:spLocks/>
          </p:cNvSpPr>
          <p:nvPr/>
        </p:nvSpPr>
        <p:spPr>
          <a:xfrm>
            <a:off x="1524000" y="3058811"/>
            <a:ext cx="9144000" cy="26681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smtClean="0"/>
          </a:p>
        </p:txBody>
      </p:sp>
      <p:sp>
        <p:nvSpPr>
          <p:cNvPr id="12" name="Subtitle 2"/>
          <p:cNvSpPr txBox="1">
            <a:spLocks/>
          </p:cNvSpPr>
          <p:nvPr/>
        </p:nvSpPr>
        <p:spPr>
          <a:xfrm>
            <a:off x="1524000" y="3204754"/>
            <a:ext cx="9144000" cy="24035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3200" dirty="0" smtClean="0">
              <a:solidFill>
                <a:schemeClr val="bg1"/>
              </a:solidFill>
            </a:endParaRPr>
          </a:p>
          <a:p>
            <a:endParaRPr lang="en-GB" dirty="0">
              <a:solidFill>
                <a:schemeClr val="bg1"/>
              </a:solidFill>
            </a:endParaRPr>
          </a:p>
        </p:txBody>
      </p:sp>
      <p:sp>
        <p:nvSpPr>
          <p:cNvPr id="5" name="Footer Placeholder 3"/>
          <p:cNvSpPr>
            <a:spLocks noGrp="1"/>
          </p:cNvSpPr>
          <p:nvPr>
            <p:ph type="ftr" sz="quarter" idx="11"/>
          </p:nvPr>
        </p:nvSpPr>
        <p:spPr>
          <a:xfrm>
            <a:off x="4038600" y="6356350"/>
            <a:ext cx="4114800" cy="365125"/>
          </a:xfrm>
        </p:spPr>
        <p:txBody>
          <a:bodyPr/>
          <a:lstStyle/>
          <a:p>
            <a:r>
              <a:rPr lang="en-GB" dirty="0">
                <a:solidFill>
                  <a:schemeClr val="bg1"/>
                </a:solidFill>
              </a:rPr>
              <a:t>a</a:t>
            </a:r>
            <a:r>
              <a:rPr lang="en-GB" dirty="0" smtClean="0">
                <a:solidFill>
                  <a:schemeClr val="bg1"/>
                </a:solidFill>
              </a:rPr>
              <a:t>rchives.org  @ARACPD</a:t>
            </a:r>
            <a:endParaRPr lang="en-GB" dirty="0">
              <a:solidFill>
                <a:schemeClr val="bg1"/>
              </a:solidFill>
            </a:endParaRPr>
          </a:p>
        </p:txBody>
      </p:sp>
      <p:sp>
        <p:nvSpPr>
          <p:cNvPr id="7" name="Title 1"/>
          <p:cNvSpPr>
            <a:spLocks noGrp="1"/>
          </p:cNvSpPr>
          <p:nvPr>
            <p:ph type="title"/>
          </p:nvPr>
        </p:nvSpPr>
        <p:spPr>
          <a:xfrm>
            <a:off x="1612900" y="1325881"/>
            <a:ext cx="9740900" cy="1142999"/>
          </a:xfrm>
        </p:spPr>
        <p:txBody>
          <a:bodyPr>
            <a:normAutofit fontScale="90000"/>
          </a:bodyPr>
          <a:lstStyle/>
          <a:p>
            <a:r>
              <a:rPr lang="en-GB" sz="5400" dirty="0" smtClean="0"/>
              <a:t/>
            </a:r>
            <a:br>
              <a:rPr lang="en-GB" sz="5400" dirty="0" smtClean="0"/>
            </a:br>
            <a:r>
              <a:rPr lang="en-GB" sz="5400" b="1" dirty="0" smtClean="0">
                <a:solidFill>
                  <a:schemeClr val="bg1"/>
                </a:solidFill>
              </a:rPr>
              <a:t>Fellow (FARA)</a:t>
            </a:r>
            <a:r>
              <a:rPr lang="en-US" sz="6000" dirty="0" smtClean="0">
                <a:latin typeface="+mn-lt"/>
              </a:rPr>
              <a:t/>
            </a:r>
            <a:br>
              <a:rPr lang="en-US" sz="6000" dirty="0" smtClean="0">
                <a:latin typeface="+mn-lt"/>
              </a:rPr>
            </a:br>
            <a:endParaRPr lang="en-US" sz="3200" dirty="0">
              <a:latin typeface="+mn-lt"/>
            </a:endParaRPr>
          </a:p>
        </p:txBody>
      </p:sp>
      <p:sp>
        <p:nvSpPr>
          <p:cNvPr id="8" name="Content Placeholder 7"/>
          <p:cNvSpPr>
            <a:spLocks noGrp="1"/>
          </p:cNvSpPr>
          <p:nvPr>
            <p:ph idx="1"/>
          </p:nvPr>
        </p:nvSpPr>
        <p:spPr>
          <a:xfrm>
            <a:off x="1612900" y="2743200"/>
            <a:ext cx="8795657" cy="3276600"/>
          </a:xfrm>
        </p:spPr>
        <p:txBody>
          <a:bodyPr>
            <a:noAutofit/>
          </a:bodyPr>
          <a:lstStyle/>
          <a:p>
            <a:pPr marL="0" indent="0">
              <a:lnSpc>
                <a:spcPct val="110000"/>
              </a:lnSpc>
              <a:buNone/>
            </a:pPr>
            <a:r>
              <a:rPr lang="en-GB" sz="2000" dirty="0" smtClean="0">
                <a:solidFill>
                  <a:schemeClr val="bg1"/>
                </a:solidFill>
              </a:rPr>
              <a:t>The </a:t>
            </a:r>
            <a:r>
              <a:rPr lang="en-GB" sz="2000" dirty="0">
                <a:solidFill>
                  <a:schemeClr val="bg1"/>
                </a:solidFill>
              </a:rPr>
              <a:t>highest level of professional </a:t>
            </a:r>
            <a:r>
              <a:rPr lang="en-GB" sz="2000" dirty="0" smtClean="0">
                <a:solidFill>
                  <a:schemeClr val="bg1"/>
                </a:solidFill>
              </a:rPr>
              <a:t>recognition </a:t>
            </a:r>
          </a:p>
          <a:p>
            <a:pPr marL="0" indent="0">
              <a:lnSpc>
                <a:spcPct val="110000"/>
              </a:lnSpc>
              <a:buNone/>
            </a:pPr>
            <a:endParaRPr lang="en-GB" sz="1200" dirty="0">
              <a:solidFill>
                <a:schemeClr val="bg1"/>
              </a:solidFill>
            </a:endParaRPr>
          </a:p>
          <a:p>
            <a:pPr marL="0" indent="0">
              <a:buNone/>
            </a:pPr>
            <a:r>
              <a:rPr lang="en-GB" sz="2000" dirty="0">
                <a:solidFill>
                  <a:schemeClr val="bg1"/>
                </a:solidFill>
              </a:rPr>
              <a:t>We recommend candidates hold a minimum of nine years work experience following their qualification as a Registered Member of the ARA. They must have completed at least one CPD Review </a:t>
            </a:r>
            <a:r>
              <a:rPr lang="en-GB" sz="2000" dirty="0" smtClean="0">
                <a:solidFill>
                  <a:schemeClr val="bg1"/>
                </a:solidFill>
              </a:rPr>
              <a:t>cycle</a:t>
            </a:r>
          </a:p>
          <a:p>
            <a:pPr marL="0" indent="0">
              <a:buNone/>
            </a:pPr>
            <a:endParaRPr lang="en-GB" sz="1200" dirty="0">
              <a:solidFill>
                <a:schemeClr val="bg1"/>
              </a:solidFill>
            </a:endParaRPr>
          </a:p>
          <a:p>
            <a:pPr marL="0" indent="0">
              <a:buNone/>
            </a:pPr>
            <a:r>
              <a:rPr lang="en-GB" sz="2000" b="1" dirty="0" smtClean="0">
                <a:solidFill>
                  <a:schemeClr val="bg1"/>
                </a:solidFill>
              </a:rPr>
              <a:t>To qualify</a:t>
            </a:r>
            <a:r>
              <a:rPr lang="en-GB" sz="2000" dirty="0" smtClean="0">
                <a:solidFill>
                  <a:schemeClr val="bg1"/>
                </a:solidFill>
              </a:rPr>
              <a:t>: 6 competencies demonstrating experience levels 4-5, a </a:t>
            </a:r>
            <a:r>
              <a:rPr lang="en-GB" sz="2000" b="1" dirty="0" smtClean="0">
                <a:solidFill>
                  <a:schemeClr val="bg1"/>
                </a:solidFill>
              </a:rPr>
              <a:t>contribution to the profession statement </a:t>
            </a:r>
            <a:r>
              <a:rPr lang="en-GB" sz="2000" dirty="0" smtClean="0">
                <a:solidFill>
                  <a:schemeClr val="bg1"/>
                </a:solidFill>
              </a:rPr>
              <a:t>and a </a:t>
            </a:r>
            <a:r>
              <a:rPr lang="en-GB" sz="2000" b="1" dirty="0">
                <a:solidFill>
                  <a:schemeClr val="bg1"/>
                </a:solidFill>
              </a:rPr>
              <a:t>professional development statement</a:t>
            </a:r>
          </a:p>
        </p:txBody>
      </p:sp>
    </p:spTree>
    <p:extLst>
      <p:ext uri="{BB962C8B-B14F-4D97-AF65-F5344CB8AC3E}">
        <p14:creationId xmlns:p14="http://schemas.microsoft.com/office/powerpoint/2010/main" val="32590978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250"/>
                                        <p:tgtEl>
                                          <p:spTgt spid="7"/>
                                        </p:tgtEl>
                                      </p:cBhvr>
                                    </p:animEffect>
                                  </p:childTnLst>
                                </p:cTn>
                              </p:par>
                            </p:childTnLst>
                          </p:cTn>
                        </p:par>
                        <p:par>
                          <p:cTn id="8" fill="hold">
                            <p:stCondLst>
                              <p:cond delay="1500"/>
                            </p:stCondLst>
                            <p:childTnLst>
                              <p:par>
                                <p:cTn id="9" presetID="22" presetClass="entr" presetSubtype="8" fill="hold" nodeType="afterEffect">
                                  <p:stCondLst>
                                    <p:cond delay="25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left)">
                                      <p:cBhvr>
                                        <p:cTn id="11" dur="1250"/>
                                        <p:tgtEl>
                                          <p:spTgt spid="8">
                                            <p:txEl>
                                              <p:pRg st="0" end="0"/>
                                            </p:txEl>
                                          </p:spTgt>
                                        </p:tgtEl>
                                      </p:cBhvr>
                                    </p:animEffect>
                                  </p:childTnLst>
                                </p:cTn>
                              </p:par>
                            </p:childTnLst>
                          </p:cTn>
                        </p:par>
                        <p:par>
                          <p:cTn id="12" fill="hold">
                            <p:stCondLst>
                              <p:cond delay="3000"/>
                            </p:stCondLst>
                            <p:childTnLst>
                              <p:par>
                                <p:cTn id="13" presetID="22" presetClass="entr" presetSubtype="8" fill="hold" nodeType="afterEffect">
                                  <p:stCondLst>
                                    <p:cond delay="25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wipe(left)">
                                      <p:cBhvr>
                                        <p:cTn id="15" dur="1250"/>
                                        <p:tgtEl>
                                          <p:spTgt spid="8">
                                            <p:txEl>
                                              <p:pRg st="2" end="2"/>
                                            </p:txEl>
                                          </p:spTgt>
                                        </p:tgtEl>
                                      </p:cBhvr>
                                    </p:animEffect>
                                  </p:childTnLst>
                                </p:cTn>
                              </p:par>
                            </p:childTnLst>
                          </p:cTn>
                        </p:par>
                        <p:par>
                          <p:cTn id="16" fill="hold">
                            <p:stCondLst>
                              <p:cond delay="4500"/>
                            </p:stCondLst>
                            <p:childTnLst>
                              <p:par>
                                <p:cTn id="17" presetID="22" presetClass="entr" presetSubtype="8" fill="hold" nodeType="afterEffect">
                                  <p:stCondLst>
                                    <p:cond delay="25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wipe(left)">
                                      <p:cBhvr>
                                        <p:cTn id="19" dur="125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35575"/>
            <a:ext cx="9144000" cy="854219"/>
          </a:xfrm>
        </p:spPr>
        <p:txBody>
          <a:bodyPr>
            <a:normAutofit/>
          </a:bodyPr>
          <a:lstStyle/>
          <a:p>
            <a:pPr algn="l"/>
            <a:r>
              <a:rPr lang="en-GB" sz="4900" dirty="0">
                <a:latin typeface="+mn-lt"/>
                <a:ea typeface="+mn-ea"/>
                <a:cs typeface="+mn-cs"/>
              </a:rPr>
              <a:t>CPD Review</a:t>
            </a:r>
          </a:p>
        </p:txBody>
      </p:sp>
      <p:sp>
        <p:nvSpPr>
          <p:cNvPr id="4" name="Subtitle 2"/>
          <p:cNvSpPr txBox="1">
            <a:spLocks/>
          </p:cNvSpPr>
          <p:nvPr/>
        </p:nvSpPr>
        <p:spPr>
          <a:xfrm>
            <a:off x="1524000" y="2628071"/>
            <a:ext cx="9144000" cy="3002524"/>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200" dirty="0" smtClean="0"/>
              <a:t>Foundation, Registered and Fellow members undertake a CPD review every 5 years</a:t>
            </a:r>
          </a:p>
          <a:p>
            <a:pPr algn="l"/>
            <a:endParaRPr lang="en-GB" sz="2200" dirty="0" smtClean="0"/>
          </a:p>
          <a:p>
            <a:pPr algn="l"/>
            <a:r>
              <a:rPr lang="en-GB" sz="2200" dirty="0" smtClean="0"/>
              <a:t>Members identify four development objectives, explain how they met the objectives, and reflect on the outcome</a:t>
            </a:r>
          </a:p>
          <a:p>
            <a:pPr algn="l"/>
            <a:endParaRPr lang="en-GB" sz="2200" dirty="0" smtClean="0"/>
          </a:p>
          <a:p>
            <a:pPr algn="l"/>
            <a:r>
              <a:rPr lang="en-GB" sz="2200" dirty="0" smtClean="0"/>
              <a:t>The Review ensures that Foundation and Registered Members, and Fellows of the ARA, continue their professional development</a:t>
            </a:r>
          </a:p>
          <a:p>
            <a:pPr algn="l"/>
            <a:endParaRPr lang="en-GB" sz="1200" dirty="0" smtClean="0"/>
          </a:p>
          <a:p>
            <a:pPr algn="l"/>
            <a:endParaRPr lang="en-GB" dirty="0"/>
          </a:p>
        </p:txBody>
      </p:sp>
    </p:spTree>
    <p:extLst>
      <p:ext uri="{BB962C8B-B14F-4D97-AF65-F5344CB8AC3E}">
        <p14:creationId xmlns:p14="http://schemas.microsoft.com/office/powerpoint/2010/main" val="2186616556"/>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5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1000"/>
                                        <p:tgtEl>
                                          <p:spTgt spid="4">
                                            <p:txEl>
                                              <p:pRg st="0" end="0"/>
                                            </p:txEl>
                                          </p:spTgt>
                                        </p:tgtEl>
                                      </p:cBhvr>
                                    </p:animEffect>
                                  </p:childTnLst>
                                </p:cTn>
                              </p:par>
                            </p:childTnLst>
                          </p:cTn>
                        </p:par>
                        <p:par>
                          <p:cTn id="12" fill="hold">
                            <p:stCondLst>
                              <p:cond delay="3000"/>
                            </p:stCondLst>
                            <p:childTnLst>
                              <p:par>
                                <p:cTn id="13" presetID="22" presetClass="entr" presetSubtype="8" fill="hold" nodeType="afterEffect">
                                  <p:stCondLst>
                                    <p:cond delay="5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1000"/>
                                        <p:tgtEl>
                                          <p:spTgt spid="4">
                                            <p:txEl>
                                              <p:pRg st="2" end="2"/>
                                            </p:txEl>
                                          </p:spTgt>
                                        </p:tgtEl>
                                      </p:cBhvr>
                                    </p:animEffect>
                                  </p:childTnLst>
                                </p:cTn>
                              </p:par>
                            </p:childTnLst>
                          </p:cTn>
                        </p:par>
                        <p:par>
                          <p:cTn id="16" fill="hold">
                            <p:stCondLst>
                              <p:cond delay="4500"/>
                            </p:stCondLst>
                            <p:childTnLst>
                              <p:par>
                                <p:cTn id="17" presetID="22" presetClass="entr" presetSubtype="8" fill="hold" nodeType="afterEffect">
                                  <p:stCondLst>
                                    <p:cond delay="50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left)">
                                      <p:cBhvr>
                                        <p:cTn id="19"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31"/>
          <p:cNvGrpSpPr/>
          <p:nvPr/>
        </p:nvGrpSpPr>
        <p:grpSpPr>
          <a:xfrm>
            <a:off x="9408081" y="2020037"/>
            <a:ext cx="1899705" cy="3498520"/>
            <a:chOff x="8883711" y="1031796"/>
            <a:chExt cx="1611412" cy="2225959"/>
          </a:xfrm>
          <a:solidFill>
            <a:schemeClr val="accent1"/>
          </a:solidFill>
        </p:grpSpPr>
        <p:sp>
          <p:nvSpPr>
            <p:cNvPr id="20" name="Rectangle 19"/>
            <p:cNvSpPr/>
            <p:nvPr/>
          </p:nvSpPr>
          <p:spPr>
            <a:xfrm>
              <a:off x="8883711" y="1031796"/>
              <a:ext cx="1611412" cy="221171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92000" tIns="192000" rIns="48000" bIns="48000" rtlCol="0" anchor="t"/>
            <a:lstStyle/>
            <a:p>
              <a:pPr>
                <a:spcBef>
                  <a:spcPts val="533"/>
                </a:spcBef>
                <a:spcAft>
                  <a:spcPts val="533"/>
                </a:spcAft>
              </a:pPr>
              <a:endParaRPr lang="en-GB" sz="2400" dirty="0">
                <a:solidFill>
                  <a:schemeClr val="tx1"/>
                </a:solidFill>
              </a:endParaRPr>
            </a:p>
          </p:txBody>
        </p:sp>
        <p:sp>
          <p:nvSpPr>
            <p:cNvPr id="21" name="Rectangle 20"/>
            <p:cNvSpPr/>
            <p:nvPr/>
          </p:nvSpPr>
          <p:spPr>
            <a:xfrm>
              <a:off x="8945612" y="1046045"/>
              <a:ext cx="1549511" cy="221171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92000" tIns="192000" rIns="192000" bIns="48000" rtlCol="0" anchor="ctr"/>
            <a:lstStyle/>
            <a:p>
              <a:pPr algn="ctr">
                <a:spcBef>
                  <a:spcPts val="533"/>
                </a:spcBef>
                <a:spcAft>
                  <a:spcPts val="533"/>
                </a:spcAft>
              </a:pPr>
              <a:r>
                <a:rPr lang="en-GB" sz="2000" b="1" dirty="0">
                  <a:solidFill>
                    <a:schemeClr val="tx1"/>
                  </a:solidFill>
                </a:rPr>
                <a:t>Maintain </a:t>
              </a:r>
              <a:r>
                <a:rPr lang="en-GB" sz="2000" b="1" dirty="0" smtClean="0">
                  <a:solidFill>
                    <a:schemeClr val="tx1"/>
                  </a:solidFill>
                </a:rPr>
                <a:t>your professional status</a:t>
              </a:r>
              <a:endParaRPr lang="en-GB" sz="2000" b="1" dirty="0">
                <a:solidFill>
                  <a:schemeClr val="tx1"/>
                </a:solidFill>
              </a:endParaRPr>
            </a:p>
            <a:p>
              <a:pPr algn="ctr">
                <a:spcBef>
                  <a:spcPts val="533"/>
                </a:spcBef>
                <a:spcAft>
                  <a:spcPts val="533"/>
                </a:spcAft>
              </a:pPr>
              <a:r>
                <a:rPr lang="en-GB" sz="2000" dirty="0" smtClean="0">
                  <a:solidFill>
                    <a:schemeClr val="tx1"/>
                  </a:solidFill>
                </a:rPr>
                <a:t>CPD Review,  events, information </a:t>
              </a:r>
              <a:r>
                <a:rPr lang="en-GB" sz="2000" dirty="0">
                  <a:solidFill>
                    <a:schemeClr val="tx1"/>
                  </a:solidFill>
                </a:rPr>
                <a:t>&amp; career support</a:t>
              </a:r>
            </a:p>
            <a:p>
              <a:pPr>
                <a:spcBef>
                  <a:spcPts val="533"/>
                </a:spcBef>
                <a:spcAft>
                  <a:spcPts val="533"/>
                </a:spcAft>
              </a:pPr>
              <a:endParaRPr lang="en-GB" sz="2400" dirty="0">
                <a:solidFill>
                  <a:schemeClr val="tx1"/>
                </a:solidFill>
              </a:endParaRPr>
            </a:p>
          </p:txBody>
        </p:sp>
      </p:grpSp>
      <p:sp>
        <p:nvSpPr>
          <p:cNvPr id="57" name="Content Placeholder 56"/>
          <p:cNvSpPr>
            <a:spLocks noGrp="1"/>
          </p:cNvSpPr>
          <p:nvPr>
            <p:ph sz="quarter" idx="12"/>
          </p:nvPr>
        </p:nvSpPr>
        <p:spPr>
          <a:xfrm>
            <a:off x="440695" y="6858001"/>
            <a:ext cx="11022584" cy="1119732"/>
          </a:xfrm>
        </p:spPr>
        <p:txBody>
          <a:bodyPr/>
          <a:lstStyle/>
          <a:p>
            <a:endParaRPr lang="en-GB" dirty="0"/>
          </a:p>
        </p:txBody>
      </p:sp>
      <p:sp>
        <p:nvSpPr>
          <p:cNvPr id="18" name="Footer Placeholder 3"/>
          <p:cNvSpPr txBox="1">
            <a:spLocks/>
          </p:cNvSpPr>
          <p:nvPr/>
        </p:nvSpPr>
        <p:spPr>
          <a:xfrm>
            <a:off x="4038600" y="6356350"/>
            <a:ext cx="4114800" cy="31339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chemeClr val="tx1">
                    <a:tint val="75000"/>
                  </a:schemeClr>
                </a:solidFill>
              </a:rPr>
              <a:t>archives.org  @ARACPD</a:t>
            </a:r>
          </a:p>
        </p:txBody>
      </p:sp>
      <p:sp>
        <p:nvSpPr>
          <p:cNvPr id="27" name="Pentagon 26"/>
          <p:cNvSpPr/>
          <p:nvPr/>
        </p:nvSpPr>
        <p:spPr>
          <a:xfrm>
            <a:off x="7668897" y="2029355"/>
            <a:ext cx="1824151" cy="3492000"/>
          </a:xfrm>
          <a:prstGeom prst="homePlate">
            <a:avLst>
              <a:gd name="adj" fmla="val 1117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92000" tIns="192000" rIns="48000" bIns="48000" rtlCol="0" anchor="t"/>
          <a:lstStyle/>
          <a:p>
            <a:pPr>
              <a:spcBef>
                <a:spcPts val="533"/>
              </a:spcBef>
              <a:spcAft>
                <a:spcPts val="533"/>
              </a:spcAft>
            </a:pPr>
            <a:r>
              <a:rPr lang="en-GB" sz="2000" b="1" dirty="0" smtClean="0">
                <a:solidFill>
                  <a:schemeClr val="tx1"/>
                </a:solidFill>
              </a:rPr>
              <a:t>Apply</a:t>
            </a:r>
            <a:endParaRPr lang="en-GB" sz="2000" b="1" dirty="0">
              <a:solidFill>
                <a:schemeClr val="tx1"/>
              </a:solidFill>
            </a:endParaRPr>
          </a:p>
          <a:p>
            <a:pPr>
              <a:spcBef>
                <a:spcPts val="533"/>
              </a:spcBef>
              <a:spcAft>
                <a:spcPts val="533"/>
              </a:spcAft>
            </a:pPr>
            <a:endParaRPr lang="en-GB" sz="1200" dirty="0" smtClean="0">
              <a:solidFill>
                <a:schemeClr val="tx1"/>
              </a:solidFill>
            </a:endParaRPr>
          </a:p>
          <a:p>
            <a:pPr>
              <a:spcBef>
                <a:spcPts val="533"/>
              </a:spcBef>
              <a:spcAft>
                <a:spcPts val="533"/>
              </a:spcAft>
            </a:pPr>
            <a:r>
              <a:rPr lang="en-GB" dirty="0" smtClean="0">
                <a:solidFill>
                  <a:schemeClr val="tx1"/>
                </a:solidFill>
              </a:rPr>
              <a:t>Submit </a:t>
            </a:r>
            <a:r>
              <a:rPr lang="en-GB" dirty="0">
                <a:solidFill>
                  <a:schemeClr val="tx1"/>
                </a:solidFill>
              </a:rPr>
              <a:t>your application online for </a:t>
            </a:r>
            <a:r>
              <a:rPr lang="en-GB" dirty="0" smtClean="0">
                <a:solidFill>
                  <a:schemeClr val="tx1"/>
                </a:solidFill>
              </a:rPr>
              <a:t>assessment</a:t>
            </a:r>
            <a:r>
              <a:rPr lang="en-GB" sz="2400" dirty="0" smtClean="0">
                <a:solidFill>
                  <a:schemeClr val="accent2"/>
                </a:solidFill>
              </a:rPr>
              <a:t>	</a:t>
            </a:r>
            <a:endParaRPr lang="en-GB" sz="2400" dirty="0">
              <a:solidFill>
                <a:schemeClr val="accent2"/>
              </a:solidFill>
            </a:endParaRPr>
          </a:p>
        </p:txBody>
      </p:sp>
      <p:grpSp>
        <p:nvGrpSpPr>
          <p:cNvPr id="3" name="Group 34"/>
          <p:cNvGrpSpPr/>
          <p:nvPr/>
        </p:nvGrpSpPr>
        <p:grpSpPr>
          <a:xfrm>
            <a:off x="5916635" y="2025502"/>
            <a:ext cx="1819823" cy="3492000"/>
            <a:chOff x="8883709" y="1203597"/>
            <a:chExt cx="1611415" cy="2216603"/>
          </a:xfrm>
          <a:solidFill>
            <a:schemeClr val="accent2"/>
          </a:solidFill>
        </p:grpSpPr>
        <p:sp>
          <p:nvSpPr>
            <p:cNvPr id="71" name="Pentagon 70"/>
            <p:cNvSpPr/>
            <p:nvPr/>
          </p:nvSpPr>
          <p:spPr>
            <a:xfrm>
              <a:off x="8883712" y="1203598"/>
              <a:ext cx="1611412" cy="2211711"/>
            </a:xfrm>
            <a:prstGeom prst="homePlate">
              <a:avLst>
                <a:gd name="adj" fmla="val 1117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92000" tIns="192000" rIns="48000" bIns="48000" rtlCol="0" anchor="t"/>
            <a:lstStyle/>
            <a:p>
              <a:pPr>
                <a:spcBef>
                  <a:spcPts val="533"/>
                </a:spcBef>
                <a:spcAft>
                  <a:spcPts val="533"/>
                </a:spcAft>
              </a:pPr>
              <a:endParaRPr lang="en-GB" sz="2400" dirty="0">
                <a:solidFill>
                  <a:schemeClr val="tx1"/>
                </a:solidFill>
              </a:endParaRPr>
            </a:p>
          </p:txBody>
        </p:sp>
        <p:sp>
          <p:nvSpPr>
            <p:cNvPr id="72" name="Pentagon 71"/>
            <p:cNvSpPr/>
            <p:nvPr/>
          </p:nvSpPr>
          <p:spPr>
            <a:xfrm>
              <a:off x="8883709" y="1203597"/>
              <a:ext cx="1600796" cy="2216603"/>
            </a:xfrm>
            <a:prstGeom prst="homePlate">
              <a:avLst>
                <a:gd name="adj" fmla="val 11174"/>
              </a:avLst>
            </a:prstGeom>
            <a:solidFill>
              <a:schemeClr val="accent2">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92000" tIns="192000" rIns="48000" bIns="48000" rtlCol="0" anchor="t"/>
            <a:lstStyle/>
            <a:p>
              <a:pPr>
                <a:spcBef>
                  <a:spcPts val="533"/>
                </a:spcBef>
                <a:spcAft>
                  <a:spcPts val="533"/>
                </a:spcAft>
              </a:pPr>
              <a:r>
                <a:rPr lang="en-GB" sz="2000" b="1" dirty="0" smtClean="0">
                  <a:solidFill>
                    <a:schemeClr val="tx1"/>
                  </a:solidFill>
                </a:rPr>
                <a:t>Prepare your application</a:t>
              </a:r>
              <a:endParaRPr lang="en-GB" sz="2000" b="1" dirty="0">
                <a:solidFill>
                  <a:schemeClr val="tx1"/>
                </a:solidFill>
              </a:endParaRPr>
            </a:p>
            <a:p>
              <a:pPr>
                <a:spcBef>
                  <a:spcPts val="533"/>
                </a:spcBef>
                <a:spcAft>
                  <a:spcPts val="533"/>
                </a:spcAft>
              </a:pPr>
              <a:r>
                <a:rPr lang="en-GB" dirty="0">
                  <a:solidFill>
                    <a:schemeClr val="tx1"/>
                  </a:solidFill>
                </a:rPr>
                <a:t>Develop the competency forms in your application to the required </a:t>
              </a:r>
              <a:r>
                <a:rPr lang="en-GB" dirty="0" smtClean="0">
                  <a:solidFill>
                    <a:schemeClr val="tx1"/>
                  </a:solidFill>
                </a:rPr>
                <a:t>level</a:t>
              </a:r>
              <a:endParaRPr lang="en-GB" sz="2400" dirty="0">
                <a:solidFill>
                  <a:schemeClr val="tx1"/>
                </a:solidFill>
              </a:endParaRPr>
            </a:p>
          </p:txBody>
        </p:sp>
      </p:grpSp>
      <p:grpSp>
        <p:nvGrpSpPr>
          <p:cNvPr id="4" name="Group 37"/>
          <p:cNvGrpSpPr/>
          <p:nvPr/>
        </p:nvGrpSpPr>
        <p:grpSpPr>
          <a:xfrm>
            <a:off x="4189632" y="2025043"/>
            <a:ext cx="1764000" cy="3492459"/>
            <a:chOff x="8883712" y="1203598"/>
            <a:chExt cx="1611412" cy="2211711"/>
          </a:xfrm>
          <a:solidFill>
            <a:schemeClr val="bg2"/>
          </a:solidFill>
        </p:grpSpPr>
        <p:sp>
          <p:nvSpPr>
            <p:cNvPr id="74" name="Pentagon 73"/>
            <p:cNvSpPr/>
            <p:nvPr/>
          </p:nvSpPr>
          <p:spPr>
            <a:xfrm>
              <a:off x="8883712" y="1203598"/>
              <a:ext cx="1611412" cy="2211711"/>
            </a:xfrm>
            <a:prstGeom prst="homePlate">
              <a:avLst>
                <a:gd name="adj" fmla="val 111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92000" tIns="192000" rIns="48000" bIns="48000" rtlCol="0" anchor="t"/>
            <a:lstStyle/>
            <a:p>
              <a:pPr>
                <a:spcBef>
                  <a:spcPts val="533"/>
                </a:spcBef>
                <a:spcAft>
                  <a:spcPts val="533"/>
                </a:spcAft>
              </a:pPr>
              <a:endParaRPr lang="en-GB" sz="2400" dirty="0">
                <a:solidFill>
                  <a:schemeClr val="accent2"/>
                </a:solidFill>
              </a:endParaRPr>
            </a:p>
          </p:txBody>
        </p:sp>
        <p:sp>
          <p:nvSpPr>
            <p:cNvPr id="75" name="Pentagon 74"/>
            <p:cNvSpPr/>
            <p:nvPr/>
          </p:nvSpPr>
          <p:spPr>
            <a:xfrm>
              <a:off x="8883712" y="1203598"/>
              <a:ext cx="1610976" cy="2211711"/>
            </a:xfrm>
            <a:prstGeom prst="homePlate">
              <a:avLst>
                <a:gd name="adj" fmla="val 11174"/>
              </a:avLst>
            </a:prstGeom>
            <a:solidFill>
              <a:schemeClr val="accent4">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92000" tIns="192000" rIns="48000" bIns="48000" rtlCol="0" anchor="t"/>
            <a:lstStyle/>
            <a:p>
              <a:pPr>
                <a:spcBef>
                  <a:spcPts val="533"/>
                </a:spcBef>
                <a:spcAft>
                  <a:spcPts val="533"/>
                </a:spcAft>
              </a:pPr>
              <a:r>
                <a:rPr lang="en-GB" sz="2000" b="1" dirty="0" smtClean="0">
                  <a:solidFill>
                    <a:schemeClr val="tx1"/>
                  </a:solidFill>
                </a:rPr>
                <a:t>Enrol </a:t>
              </a:r>
              <a:r>
                <a:rPr lang="en-GB" sz="2000" b="1" dirty="0">
                  <a:solidFill>
                    <a:schemeClr val="tx1"/>
                  </a:solidFill>
                </a:rPr>
                <a:t>on the programme</a:t>
              </a:r>
            </a:p>
            <a:p>
              <a:pPr>
                <a:spcBef>
                  <a:spcPts val="533"/>
                </a:spcBef>
                <a:spcAft>
                  <a:spcPts val="533"/>
                </a:spcAft>
              </a:pPr>
              <a:r>
                <a:rPr lang="en-GB" dirty="0">
                  <a:solidFill>
                    <a:schemeClr val="tx1"/>
                  </a:solidFill>
                </a:rPr>
                <a:t>Enrol online and </a:t>
              </a:r>
              <a:r>
                <a:rPr lang="en-GB" dirty="0" smtClean="0">
                  <a:solidFill>
                    <a:schemeClr val="tx1"/>
                  </a:solidFill>
                </a:rPr>
                <a:t>work with your mentor</a:t>
              </a:r>
              <a:endParaRPr lang="en-GB" dirty="0">
                <a:solidFill>
                  <a:schemeClr val="tx1"/>
                </a:solidFill>
              </a:endParaRPr>
            </a:p>
          </p:txBody>
        </p:sp>
      </p:grpSp>
      <p:grpSp>
        <p:nvGrpSpPr>
          <p:cNvPr id="5" name="Group 40"/>
          <p:cNvGrpSpPr/>
          <p:nvPr/>
        </p:nvGrpSpPr>
        <p:grpSpPr>
          <a:xfrm>
            <a:off x="2436892" y="2027575"/>
            <a:ext cx="1831561" cy="3492460"/>
            <a:chOff x="8883712" y="1203598"/>
            <a:chExt cx="1673129" cy="2211711"/>
          </a:xfrm>
          <a:solidFill>
            <a:schemeClr val="accent4">
              <a:lumMod val="40000"/>
              <a:lumOff val="60000"/>
              <a:alpha val="85098"/>
            </a:schemeClr>
          </a:solidFill>
        </p:grpSpPr>
        <p:sp>
          <p:nvSpPr>
            <p:cNvPr id="77" name="Pentagon 76"/>
            <p:cNvSpPr/>
            <p:nvPr/>
          </p:nvSpPr>
          <p:spPr>
            <a:xfrm>
              <a:off x="8883712" y="1203598"/>
              <a:ext cx="1611412" cy="2211711"/>
            </a:xfrm>
            <a:prstGeom prst="homePlate">
              <a:avLst>
                <a:gd name="adj" fmla="val 111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92000" tIns="192000" rIns="48000" bIns="48000" rtlCol="0" anchor="t"/>
            <a:lstStyle/>
            <a:p>
              <a:pPr>
                <a:spcBef>
                  <a:spcPts val="533"/>
                </a:spcBef>
                <a:spcAft>
                  <a:spcPts val="533"/>
                </a:spcAft>
              </a:pPr>
              <a:endParaRPr lang="en-GB" sz="2400" dirty="0">
                <a:solidFill>
                  <a:schemeClr val="accent2"/>
                </a:solidFill>
              </a:endParaRPr>
            </a:p>
          </p:txBody>
        </p:sp>
        <p:sp>
          <p:nvSpPr>
            <p:cNvPr id="78" name="Pentagon 77"/>
            <p:cNvSpPr/>
            <p:nvPr/>
          </p:nvSpPr>
          <p:spPr>
            <a:xfrm>
              <a:off x="8945429" y="1203598"/>
              <a:ext cx="1611412" cy="2211711"/>
            </a:xfrm>
            <a:prstGeom prst="homePlate">
              <a:avLst>
                <a:gd name="adj" fmla="val 122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92000" tIns="192000" rIns="48000" bIns="48000" rtlCol="0" anchor="t"/>
            <a:lstStyle/>
            <a:p>
              <a:pPr>
                <a:spcBef>
                  <a:spcPts val="533"/>
                </a:spcBef>
                <a:spcAft>
                  <a:spcPts val="533"/>
                </a:spcAft>
              </a:pPr>
              <a:r>
                <a:rPr lang="en-GB" sz="1900" b="1" dirty="0" smtClean="0">
                  <a:solidFill>
                    <a:schemeClr val="tx1"/>
                  </a:solidFill>
                </a:rPr>
                <a:t>Find </a:t>
              </a:r>
              <a:r>
                <a:rPr lang="en-GB" sz="1900" b="1" dirty="0">
                  <a:solidFill>
                    <a:schemeClr val="tx1"/>
                  </a:solidFill>
                </a:rPr>
                <a:t>a </a:t>
              </a:r>
              <a:br>
                <a:rPr lang="en-GB" sz="1900" b="1" dirty="0">
                  <a:solidFill>
                    <a:schemeClr val="tx1"/>
                  </a:solidFill>
                </a:rPr>
              </a:br>
              <a:r>
                <a:rPr lang="en-GB" sz="1900" b="1" dirty="0">
                  <a:solidFill>
                    <a:schemeClr val="tx1"/>
                  </a:solidFill>
                </a:rPr>
                <a:t>mentor</a:t>
              </a:r>
            </a:p>
            <a:p>
              <a:pPr>
                <a:spcBef>
                  <a:spcPts val="533"/>
                </a:spcBef>
                <a:spcAft>
                  <a:spcPts val="533"/>
                </a:spcAft>
              </a:pPr>
              <a:r>
                <a:rPr lang="en-GB" dirty="0">
                  <a:solidFill>
                    <a:schemeClr val="tx1"/>
                  </a:solidFill>
                </a:rPr>
                <a:t>Someone with experience &amp; knowledge to give direction to your </a:t>
              </a:r>
              <a:r>
                <a:rPr lang="en-GB" dirty="0" smtClean="0">
                  <a:solidFill>
                    <a:schemeClr val="tx1"/>
                  </a:solidFill>
                </a:rPr>
                <a:t>learning</a:t>
              </a:r>
              <a:endParaRPr lang="en-GB" dirty="0">
                <a:solidFill>
                  <a:schemeClr val="tx1"/>
                </a:solidFill>
              </a:endParaRPr>
            </a:p>
          </p:txBody>
        </p:sp>
      </p:grpSp>
      <p:sp>
        <p:nvSpPr>
          <p:cNvPr id="79" name="Pentagon 78"/>
          <p:cNvSpPr/>
          <p:nvPr/>
        </p:nvSpPr>
        <p:spPr>
          <a:xfrm>
            <a:off x="751713" y="2020037"/>
            <a:ext cx="1764000" cy="3502218"/>
          </a:xfrm>
          <a:prstGeom prst="homePlate">
            <a:avLst>
              <a:gd name="adj" fmla="val 1117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92000" tIns="192000" rIns="48000" bIns="48000" rtlCol="0" anchor="t"/>
          <a:lstStyle/>
          <a:p>
            <a:pPr>
              <a:spcBef>
                <a:spcPts val="533"/>
              </a:spcBef>
              <a:spcAft>
                <a:spcPts val="533"/>
              </a:spcAft>
            </a:pPr>
            <a:r>
              <a:rPr lang="en-GB" sz="1900" b="1" dirty="0" smtClean="0">
                <a:solidFill>
                  <a:schemeClr val="tx1"/>
                </a:solidFill>
              </a:rPr>
              <a:t>Self </a:t>
            </a:r>
            <a:r>
              <a:rPr lang="en-GB" sz="1900" b="1" dirty="0">
                <a:solidFill>
                  <a:schemeClr val="tx1"/>
                </a:solidFill>
              </a:rPr>
              <a:t/>
            </a:r>
            <a:br>
              <a:rPr lang="en-GB" sz="1900" b="1" dirty="0">
                <a:solidFill>
                  <a:schemeClr val="tx1"/>
                </a:solidFill>
              </a:rPr>
            </a:br>
            <a:r>
              <a:rPr lang="en-GB" sz="1900" b="1" dirty="0" smtClean="0">
                <a:solidFill>
                  <a:schemeClr val="tx1"/>
                </a:solidFill>
              </a:rPr>
              <a:t>Assessment </a:t>
            </a:r>
          </a:p>
          <a:p>
            <a:pPr>
              <a:spcBef>
                <a:spcPts val="533"/>
              </a:spcBef>
              <a:spcAft>
                <a:spcPts val="533"/>
              </a:spcAft>
            </a:pPr>
            <a:r>
              <a:rPr lang="en-GB" sz="1900" dirty="0">
                <a:solidFill>
                  <a:schemeClr val="tx1"/>
                </a:solidFill>
              </a:rPr>
              <a:t>B</a:t>
            </a:r>
            <a:r>
              <a:rPr lang="en-GB" sz="1900" dirty="0" smtClean="0">
                <a:solidFill>
                  <a:schemeClr val="tx1"/>
                </a:solidFill>
              </a:rPr>
              <a:t>enchmark your experience against the ARA competency framework</a:t>
            </a:r>
          </a:p>
          <a:p>
            <a:pPr>
              <a:spcBef>
                <a:spcPts val="533"/>
              </a:spcBef>
              <a:spcAft>
                <a:spcPts val="533"/>
              </a:spcAft>
            </a:pPr>
            <a:r>
              <a:rPr lang="en-GB" sz="2400" dirty="0" smtClean="0">
                <a:solidFill>
                  <a:schemeClr val="accent2"/>
                </a:solidFill>
              </a:rPr>
              <a:t>	</a:t>
            </a:r>
            <a:endParaRPr lang="en-GB" sz="2400" dirty="0">
              <a:solidFill>
                <a:schemeClr val="accent2"/>
              </a:solidFill>
            </a:endParaRPr>
          </a:p>
        </p:txBody>
      </p:sp>
      <p:sp>
        <p:nvSpPr>
          <p:cNvPr id="2" name="Title 1"/>
          <p:cNvSpPr>
            <a:spLocks noGrp="1"/>
          </p:cNvSpPr>
          <p:nvPr>
            <p:ph type="title"/>
          </p:nvPr>
        </p:nvSpPr>
        <p:spPr>
          <a:xfrm>
            <a:off x="776732" y="1027610"/>
            <a:ext cx="10531054" cy="842717"/>
          </a:xfrm>
        </p:spPr>
        <p:txBody>
          <a:bodyPr/>
          <a:lstStyle/>
          <a:p>
            <a:r>
              <a:rPr lang="en-GB" b="1" dirty="0" smtClean="0"/>
              <a:t>Professional development programme</a:t>
            </a:r>
            <a:endParaRPr lang="en-GB" b="1" dirty="0"/>
          </a:p>
        </p:txBody>
      </p:sp>
    </p:spTree>
    <p:extLst>
      <p:ext uri="{BB962C8B-B14F-4D97-AF65-F5344CB8AC3E}">
        <p14:creationId xmlns:p14="http://schemas.microsoft.com/office/powerpoint/2010/main" val="2634174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500" fill="hold"/>
                                        <p:tgtEl>
                                          <p:spTgt spid="79"/>
                                        </p:tgtEl>
                                        <p:attrNameLst>
                                          <p:attrName>ppt_x</p:attrName>
                                        </p:attrNameLst>
                                      </p:cBhvr>
                                      <p:tavLst>
                                        <p:tav tm="0">
                                          <p:val>
                                            <p:strVal val="0-#ppt_w/2"/>
                                          </p:val>
                                        </p:tav>
                                        <p:tav tm="100000">
                                          <p:val>
                                            <p:strVal val="#ppt_x"/>
                                          </p:val>
                                        </p:tav>
                                      </p:tavLst>
                                    </p:anim>
                                    <p:anim calcmode="lin" valueType="num">
                                      <p:cBhvr additive="base">
                                        <p:cTn id="8" dur="500" fill="hold"/>
                                        <p:tgtEl>
                                          <p:spTgt spid="7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750"/>
                                        <p:tgtEl>
                                          <p:spTgt spid="3"/>
                                        </p:tgtEl>
                                      </p:cBhvr>
                                    </p:animEffect>
                                  </p:childTnLst>
                                </p:cTn>
                              </p:par>
                              <p:par>
                                <p:cTn id="21" presetID="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250" fill="hold"/>
                                        <p:tgtEl>
                                          <p:spTgt spid="27"/>
                                        </p:tgtEl>
                                        <p:attrNameLst>
                                          <p:attrName>ppt_x</p:attrName>
                                        </p:attrNameLst>
                                      </p:cBhvr>
                                      <p:tavLst>
                                        <p:tav tm="0">
                                          <p:val>
                                            <p:strVal val="0-#ppt_w/2"/>
                                          </p:val>
                                        </p:tav>
                                        <p:tav tm="100000">
                                          <p:val>
                                            <p:strVal val="#ppt_x"/>
                                          </p:val>
                                        </p:tav>
                                      </p:tavLst>
                                    </p:anim>
                                    <p:anim calcmode="lin" valueType="num">
                                      <p:cBhvr additive="base">
                                        <p:cTn id="24" dur="1250" fill="hold"/>
                                        <p:tgtEl>
                                          <p:spTgt spid="2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25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7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854219"/>
          </a:xfrm>
        </p:spPr>
        <p:txBody>
          <a:bodyPr>
            <a:normAutofit/>
          </a:bodyPr>
          <a:lstStyle/>
          <a:p>
            <a:pPr algn="l"/>
            <a:r>
              <a:rPr lang="en-GB" sz="3600" dirty="0" smtClean="0"/>
              <a:t>Contact</a:t>
            </a:r>
            <a:endParaRPr lang="en-GB" sz="3600" dirty="0"/>
          </a:p>
        </p:txBody>
      </p:sp>
      <p:sp>
        <p:nvSpPr>
          <p:cNvPr id="3" name="Subtitle 2"/>
          <p:cNvSpPr>
            <a:spLocks noGrp="1"/>
          </p:cNvSpPr>
          <p:nvPr>
            <p:ph type="subTitle" idx="1"/>
          </p:nvPr>
        </p:nvSpPr>
        <p:spPr>
          <a:xfrm>
            <a:off x="1524000" y="2456873"/>
            <a:ext cx="9144000" cy="2800927"/>
          </a:xfrm>
        </p:spPr>
        <p:txBody>
          <a:bodyPr/>
          <a:lstStyle/>
          <a:p>
            <a:pPr algn="l"/>
            <a:r>
              <a:rPr lang="en-GB" dirty="0" smtClean="0"/>
              <a:t>Chris Sheridan </a:t>
            </a:r>
          </a:p>
          <a:p>
            <a:pPr algn="l"/>
            <a:r>
              <a:rPr lang="en-GB" dirty="0" smtClean="0"/>
              <a:t>Email: </a:t>
            </a:r>
            <a:r>
              <a:rPr lang="en-GB" dirty="0" smtClean="0">
                <a:hlinkClick r:id="rId2"/>
              </a:rPr>
              <a:t>chris.sheridan@archives.org.uk</a:t>
            </a:r>
            <a:endParaRPr lang="en-GB" dirty="0" smtClean="0"/>
          </a:p>
          <a:p>
            <a:pPr algn="l"/>
            <a:r>
              <a:rPr lang="en-GB" dirty="0" smtClean="0"/>
              <a:t>Phone </a:t>
            </a:r>
            <a:r>
              <a:rPr lang="en-GB" dirty="0"/>
              <a:t>07377 </a:t>
            </a:r>
            <a:r>
              <a:rPr lang="en-GB" dirty="0" smtClean="0"/>
              <a:t>940696</a:t>
            </a:r>
          </a:p>
          <a:p>
            <a:pPr algn="l"/>
            <a:r>
              <a:rPr lang="en-GB" dirty="0">
                <a:solidFill>
                  <a:schemeClr val="bg1"/>
                </a:solidFill>
                <a:hlinkClick r:id="rId3"/>
              </a:rPr>
              <a:t>https://archivesandrecords.smapply.io/</a:t>
            </a:r>
            <a:endParaRPr lang="en-GB" dirty="0"/>
          </a:p>
          <a:p>
            <a:pPr algn="l"/>
            <a:endParaRPr lang="en-GB" dirty="0" smtClean="0"/>
          </a:p>
          <a:p>
            <a:pPr algn="l"/>
            <a:endParaRPr lang="en-GB" dirty="0" smtClean="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999" y="5995686"/>
            <a:ext cx="2781501" cy="579479"/>
          </a:xfrm>
          <a:prstGeom prst="rect">
            <a:avLst/>
          </a:prstGeom>
        </p:spPr>
      </p:pic>
    </p:spTree>
    <p:extLst>
      <p:ext uri="{BB962C8B-B14F-4D97-AF65-F5344CB8AC3E}">
        <p14:creationId xmlns:p14="http://schemas.microsoft.com/office/powerpoint/2010/main" val="148178485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1500"/>
                                        <p:tgtEl>
                                          <p:spTgt spid="3">
                                            <p:txEl>
                                              <p:pRg st="0" end="0"/>
                                            </p:txEl>
                                          </p:spTgt>
                                        </p:tgtEl>
                                      </p:cBhvr>
                                    </p:animEffect>
                                  </p:childTnLst>
                                </p:cTn>
                              </p:par>
                            </p:childTnLst>
                          </p:cTn>
                        </p:par>
                        <p:par>
                          <p:cTn id="12" fill="hold">
                            <p:stCondLst>
                              <p:cond delay="3500"/>
                            </p:stCondLst>
                            <p:childTnLst>
                              <p:par>
                                <p:cTn id="13" presetID="22" presetClass="entr" presetSubtype="8" fill="hold" nodeType="afterEffect">
                                  <p:stCondLst>
                                    <p:cond delay="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1500"/>
                                        <p:tgtEl>
                                          <p:spTgt spid="3">
                                            <p:txEl>
                                              <p:pRg st="1" end="1"/>
                                            </p:txEl>
                                          </p:spTgt>
                                        </p:tgtEl>
                                      </p:cBhvr>
                                    </p:animEffect>
                                  </p:childTnLst>
                                </p:cTn>
                              </p:par>
                            </p:childTnLst>
                          </p:cTn>
                        </p:par>
                        <p:par>
                          <p:cTn id="16" fill="hold">
                            <p:stCondLst>
                              <p:cond delay="5500"/>
                            </p:stCondLst>
                            <p:childTnLst>
                              <p:par>
                                <p:cTn id="17" presetID="22" presetClass="entr" presetSubtype="8" fill="hold" nodeType="after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1500"/>
                                        <p:tgtEl>
                                          <p:spTgt spid="3">
                                            <p:txEl>
                                              <p:pRg st="2" end="2"/>
                                            </p:txEl>
                                          </p:spTgt>
                                        </p:tgtEl>
                                      </p:cBhvr>
                                    </p:animEffect>
                                  </p:childTnLst>
                                </p:cTn>
                              </p:par>
                            </p:childTnLst>
                          </p:cTn>
                        </p:par>
                        <p:par>
                          <p:cTn id="20" fill="hold">
                            <p:stCondLst>
                              <p:cond delay="7500"/>
                            </p:stCondLst>
                            <p:childTnLst>
                              <p:par>
                                <p:cTn id="21" presetID="22" presetClass="entr" presetSubtype="8" fill="hold" nodeType="afterEffect">
                                  <p:stCondLst>
                                    <p:cond delay="5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1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038600" y="6356350"/>
            <a:ext cx="4114800" cy="365125"/>
          </a:xfrm>
        </p:spPr>
        <p:txBody>
          <a:bodyPr/>
          <a:lstStyle/>
          <a:p>
            <a:r>
              <a:rPr lang="en-GB" dirty="0"/>
              <a:t>a</a:t>
            </a:r>
            <a:r>
              <a:rPr lang="en-GB" dirty="0" smtClean="0"/>
              <a:t>rchives.org  @ARACPD</a:t>
            </a:r>
            <a:endParaRPr lang="en-GB" dirty="0"/>
          </a:p>
        </p:txBody>
      </p:sp>
      <p:sp>
        <p:nvSpPr>
          <p:cNvPr id="3" name="Subtitle 2"/>
          <p:cNvSpPr>
            <a:spLocks noGrp="1"/>
          </p:cNvSpPr>
          <p:nvPr>
            <p:ph type="subTitle" idx="1"/>
          </p:nvPr>
        </p:nvSpPr>
        <p:spPr>
          <a:xfrm>
            <a:off x="1524000" y="1445623"/>
            <a:ext cx="9144000" cy="4014651"/>
          </a:xfrm>
        </p:spPr>
        <p:txBody>
          <a:bodyPr>
            <a:noAutofit/>
          </a:bodyPr>
          <a:lstStyle/>
          <a:p>
            <a:pPr algn="l"/>
            <a:r>
              <a:rPr lang="en-GB" sz="4500" dirty="0">
                <a:latin typeface="+mj-lt"/>
                <a:ea typeface="+mj-ea"/>
                <a:cs typeface="+mj-cs"/>
              </a:rPr>
              <a:t>Continuing professional development (CPD)</a:t>
            </a:r>
          </a:p>
          <a:p>
            <a:pPr algn="l"/>
            <a:endParaRPr lang="en-GB" dirty="0">
              <a:latin typeface="+mj-lt"/>
              <a:ea typeface="+mj-ea"/>
              <a:cs typeface="+mj-cs"/>
            </a:endParaRPr>
          </a:p>
          <a:p>
            <a:pPr algn="l"/>
            <a:r>
              <a:rPr lang="en-GB" sz="4500" dirty="0">
                <a:latin typeface="+mj-lt"/>
                <a:ea typeface="+mj-ea"/>
                <a:cs typeface="+mj-cs"/>
              </a:rPr>
              <a:t>ARA competency framework</a:t>
            </a:r>
          </a:p>
          <a:p>
            <a:pPr algn="l"/>
            <a:endParaRPr lang="en-GB" dirty="0">
              <a:latin typeface="+mj-lt"/>
              <a:ea typeface="+mj-ea"/>
              <a:cs typeface="+mj-cs"/>
            </a:endParaRPr>
          </a:p>
          <a:p>
            <a:pPr algn="l"/>
            <a:r>
              <a:rPr lang="en-GB" sz="4500" dirty="0">
                <a:latin typeface="+mj-lt"/>
                <a:ea typeface="+mj-ea"/>
                <a:cs typeface="+mj-cs"/>
              </a:rPr>
              <a:t>Professional development programme</a:t>
            </a:r>
          </a:p>
        </p:txBody>
      </p:sp>
    </p:spTree>
    <p:extLst>
      <p:ext uri="{BB962C8B-B14F-4D97-AF65-F5344CB8AC3E}">
        <p14:creationId xmlns:p14="http://schemas.microsoft.com/office/powerpoint/2010/main" val="284249033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250"/>
                                        <p:tgtEl>
                                          <p:spTgt spid="3">
                                            <p:txEl>
                                              <p:pRg st="0" end="0"/>
                                            </p:txEl>
                                          </p:spTgt>
                                        </p:tgtEl>
                                      </p:cBhvr>
                                    </p:animEffect>
                                  </p:childTnLst>
                                </p:cTn>
                              </p:par>
                            </p:childTnLst>
                          </p:cTn>
                        </p:par>
                        <p:par>
                          <p:cTn id="8" fill="hold">
                            <p:stCondLst>
                              <p:cond delay="1750"/>
                            </p:stCondLst>
                            <p:childTnLst>
                              <p:par>
                                <p:cTn id="9" presetID="22" presetClass="entr" presetSubtype="8" fill="hold" grpId="0" nodeType="afterEffect">
                                  <p:stCondLst>
                                    <p:cond delay="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250"/>
                                        <p:tgtEl>
                                          <p:spTgt spid="3">
                                            <p:txEl>
                                              <p:pRg st="2" end="2"/>
                                            </p:txEl>
                                          </p:spTgt>
                                        </p:tgtEl>
                                      </p:cBhvr>
                                    </p:animEffect>
                                  </p:childTnLst>
                                </p:cTn>
                              </p:par>
                            </p:childTnLst>
                          </p:cTn>
                        </p:par>
                        <p:par>
                          <p:cTn id="12" fill="hold">
                            <p:stCondLst>
                              <p:cond delay="3500"/>
                            </p:stCondLst>
                            <p:childTnLst>
                              <p:par>
                                <p:cTn id="13" presetID="22" presetClass="entr" presetSubtype="8" fill="hold" grpId="0" nodeType="afterEffect">
                                  <p:stCondLst>
                                    <p:cond delay="50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1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6BAC6"/>
        </a:solidFill>
        <a:effectLst/>
      </p:bgPr>
    </p:bg>
    <p:spTree>
      <p:nvGrpSpPr>
        <p:cNvPr id="1" name=""/>
        <p:cNvGrpSpPr/>
        <p:nvPr/>
      </p:nvGrpSpPr>
      <p:grpSpPr>
        <a:xfrm>
          <a:off x="0" y="0"/>
          <a:ext cx="0" cy="0"/>
          <a:chOff x="0" y="0"/>
          <a:chExt cx="0" cy="0"/>
        </a:xfrm>
      </p:grpSpPr>
      <p:sp>
        <p:nvSpPr>
          <p:cNvPr id="10" name="Subtitle 4"/>
          <p:cNvSpPr txBox="1">
            <a:spLocks/>
          </p:cNvSpPr>
          <p:nvPr/>
        </p:nvSpPr>
        <p:spPr>
          <a:xfrm>
            <a:off x="1524000" y="3058811"/>
            <a:ext cx="9144000" cy="26681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smtClean="0"/>
          </a:p>
        </p:txBody>
      </p:sp>
      <p:sp>
        <p:nvSpPr>
          <p:cNvPr id="11" name="Title 1"/>
          <p:cNvSpPr txBox="1">
            <a:spLocks/>
          </p:cNvSpPr>
          <p:nvPr/>
        </p:nvSpPr>
        <p:spPr>
          <a:xfrm>
            <a:off x="1524000" y="1122363"/>
            <a:ext cx="9144000" cy="18211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smtClean="0">
              <a:latin typeface="+mn-lt"/>
            </a:endParaRPr>
          </a:p>
          <a:p>
            <a:r>
              <a:rPr lang="en-GB" sz="6000" dirty="0" smtClean="0">
                <a:solidFill>
                  <a:schemeClr val="bg1"/>
                </a:solidFill>
                <a:latin typeface="+mn-lt"/>
              </a:rPr>
              <a:t>What is CPD?</a:t>
            </a:r>
            <a:endParaRPr lang="en-GB" sz="6000" dirty="0">
              <a:solidFill>
                <a:schemeClr val="bg1"/>
              </a:solidFill>
              <a:latin typeface="+mn-lt"/>
            </a:endParaRPr>
          </a:p>
        </p:txBody>
      </p:sp>
      <p:sp>
        <p:nvSpPr>
          <p:cNvPr id="12" name="Subtitle 2"/>
          <p:cNvSpPr txBox="1">
            <a:spLocks/>
          </p:cNvSpPr>
          <p:nvPr/>
        </p:nvSpPr>
        <p:spPr>
          <a:xfrm>
            <a:off x="1524000" y="3058811"/>
            <a:ext cx="9083040" cy="245371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4100" dirty="0">
                <a:solidFill>
                  <a:schemeClr val="bg1"/>
                </a:solidFill>
              </a:rPr>
              <a:t>An ongoing process of learning through experience and reflection</a:t>
            </a:r>
          </a:p>
          <a:p>
            <a:pPr marL="0" indent="0">
              <a:lnSpc>
                <a:spcPct val="110000"/>
              </a:lnSpc>
              <a:buNone/>
            </a:pPr>
            <a:endParaRPr lang="en-GB" sz="1800" dirty="0" smtClean="0">
              <a:solidFill>
                <a:schemeClr val="bg1"/>
              </a:solidFill>
            </a:endParaRPr>
          </a:p>
          <a:p>
            <a:pPr marL="0" indent="0">
              <a:lnSpc>
                <a:spcPct val="110000"/>
              </a:lnSpc>
              <a:buNone/>
            </a:pPr>
            <a:r>
              <a:rPr lang="en-GB" sz="4100" dirty="0" smtClean="0">
                <a:solidFill>
                  <a:schemeClr val="bg1"/>
                </a:solidFill>
              </a:rPr>
              <a:t>Any </a:t>
            </a:r>
            <a:r>
              <a:rPr lang="en-GB" sz="4100" dirty="0">
                <a:solidFill>
                  <a:schemeClr val="bg1"/>
                </a:solidFill>
              </a:rPr>
              <a:t>activity has the potential to provide you with CPD as long as there is a learning outcome</a:t>
            </a:r>
          </a:p>
          <a:p>
            <a:endParaRPr lang="en-GB" dirty="0">
              <a:solidFill>
                <a:schemeClr val="bg1"/>
              </a:solidFill>
            </a:endParaRPr>
          </a:p>
        </p:txBody>
      </p:sp>
      <p:sp>
        <p:nvSpPr>
          <p:cNvPr id="5" name="Footer Placeholder 3"/>
          <p:cNvSpPr>
            <a:spLocks noGrp="1"/>
          </p:cNvSpPr>
          <p:nvPr>
            <p:ph type="ftr" sz="quarter" idx="11"/>
          </p:nvPr>
        </p:nvSpPr>
        <p:spPr>
          <a:xfrm>
            <a:off x="4038600" y="6356350"/>
            <a:ext cx="4114800" cy="365125"/>
          </a:xfrm>
        </p:spPr>
        <p:txBody>
          <a:bodyPr/>
          <a:lstStyle/>
          <a:p>
            <a:r>
              <a:rPr lang="en-GB" dirty="0">
                <a:solidFill>
                  <a:schemeClr val="bg1"/>
                </a:solidFill>
              </a:rPr>
              <a:t>a</a:t>
            </a:r>
            <a:r>
              <a:rPr lang="en-GB" dirty="0" smtClean="0">
                <a:solidFill>
                  <a:schemeClr val="bg1"/>
                </a:solidFill>
              </a:rPr>
              <a:t>rchives.org  @ARACPD</a:t>
            </a:r>
            <a:endParaRPr lang="en-GB" dirty="0">
              <a:solidFill>
                <a:schemeClr val="bg1"/>
              </a:solidFill>
            </a:endParaRPr>
          </a:p>
        </p:txBody>
      </p:sp>
    </p:spTree>
    <p:extLst>
      <p:ext uri="{BB962C8B-B14F-4D97-AF65-F5344CB8AC3E}">
        <p14:creationId xmlns:p14="http://schemas.microsoft.com/office/powerpoint/2010/main" val="304956321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1250"/>
                                        <p:tgtEl>
                                          <p:spTgt spid="12">
                                            <p:txEl>
                                              <p:pRg st="0" end="0"/>
                                            </p:txEl>
                                          </p:spTgt>
                                        </p:tgtEl>
                                      </p:cBhvr>
                                    </p:animEffect>
                                  </p:childTnLst>
                                </p:cTn>
                              </p:par>
                            </p:childTnLst>
                          </p:cTn>
                        </p:par>
                        <p:par>
                          <p:cTn id="8" fill="hold">
                            <p:stCondLst>
                              <p:cond delay="1750"/>
                            </p:stCondLst>
                            <p:childTnLst>
                              <p:par>
                                <p:cTn id="9" presetID="22" presetClass="entr" presetSubtype="8" fill="hold" nodeType="afterEffect">
                                  <p:stCondLst>
                                    <p:cond delay="500"/>
                                  </p:stCondLst>
                                  <p:childTnLst>
                                    <p:set>
                                      <p:cBhvr>
                                        <p:cTn id="10" dur="1" fill="hold">
                                          <p:stCondLst>
                                            <p:cond delay="0"/>
                                          </p:stCondLst>
                                        </p:cTn>
                                        <p:tgtEl>
                                          <p:spTgt spid="12">
                                            <p:txEl>
                                              <p:pRg st="2" end="2"/>
                                            </p:txEl>
                                          </p:spTgt>
                                        </p:tgtEl>
                                        <p:attrNameLst>
                                          <p:attrName>style.visibility</p:attrName>
                                        </p:attrNameLst>
                                      </p:cBhvr>
                                      <p:to>
                                        <p:strVal val="visible"/>
                                      </p:to>
                                    </p:set>
                                    <p:animEffect transition="in" filter="wipe(left)">
                                      <p:cBhvr>
                                        <p:cTn id="11" dur="125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6BAC6"/>
        </a:solidFill>
        <a:effectLst/>
      </p:bgPr>
    </p:bg>
    <p:spTree>
      <p:nvGrpSpPr>
        <p:cNvPr id="1" name=""/>
        <p:cNvGrpSpPr/>
        <p:nvPr/>
      </p:nvGrpSpPr>
      <p:grpSpPr>
        <a:xfrm>
          <a:off x="0" y="0"/>
          <a:ext cx="0" cy="0"/>
          <a:chOff x="0" y="0"/>
          <a:chExt cx="0" cy="0"/>
        </a:xfrm>
      </p:grpSpPr>
      <p:sp>
        <p:nvSpPr>
          <p:cNvPr id="10" name="Subtitle 4"/>
          <p:cNvSpPr txBox="1">
            <a:spLocks/>
          </p:cNvSpPr>
          <p:nvPr/>
        </p:nvSpPr>
        <p:spPr>
          <a:xfrm>
            <a:off x="1524000" y="3058811"/>
            <a:ext cx="9144000" cy="26681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smtClean="0"/>
          </a:p>
        </p:txBody>
      </p:sp>
      <p:sp>
        <p:nvSpPr>
          <p:cNvPr id="11" name="Title 1"/>
          <p:cNvSpPr txBox="1">
            <a:spLocks/>
          </p:cNvSpPr>
          <p:nvPr/>
        </p:nvSpPr>
        <p:spPr>
          <a:xfrm>
            <a:off x="1524000" y="1122363"/>
            <a:ext cx="9144000" cy="18211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smtClean="0">
              <a:latin typeface="+mn-lt"/>
            </a:endParaRPr>
          </a:p>
          <a:p>
            <a:r>
              <a:rPr lang="en-GB" sz="6000" dirty="0" smtClean="0">
                <a:solidFill>
                  <a:schemeClr val="bg1"/>
                </a:solidFill>
                <a:latin typeface="+mn-lt"/>
              </a:rPr>
              <a:t>How will CPD help me?</a:t>
            </a:r>
            <a:endParaRPr lang="en-GB" sz="6000" dirty="0">
              <a:solidFill>
                <a:schemeClr val="bg1"/>
              </a:solidFill>
              <a:latin typeface="+mn-lt"/>
            </a:endParaRPr>
          </a:p>
        </p:txBody>
      </p:sp>
      <p:sp>
        <p:nvSpPr>
          <p:cNvPr id="12" name="Subtitle 2"/>
          <p:cNvSpPr txBox="1">
            <a:spLocks/>
          </p:cNvSpPr>
          <p:nvPr/>
        </p:nvSpPr>
        <p:spPr>
          <a:xfrm>
            <a:off x="1524000" y="3258199"/>
            <a:ext cx="8488680" cy="22693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dirty="0">
                <a:solidFill>
                  <a:schemeClr val="bg1"/>
                </a:solidFill>
              </a:rPr>
              <a:t>Give you a competitive edge </a:t>
            </a:r>
          </a:p>
          <a:p>
            <a:pPr marL="0" indent="0">
              <a:buNone/>
            </a:pPr>
            <a:r>
              <a:rPr lang="en-GB" sz="3200" dirty="0" smtClean="0">
                <a:solidFill>
                  <a:schemeClr val="bg1"/>
                </a:solidFill>
              </a:rPr>
              <a:t>Help </a:t>
            </a:r>
            <a:r>
              <a:rPr lang="en-GB" sz="3200" dirty="0">
                <a:solidFill>
                  <a:schemeClr val="bg1"/>
                </a:solidFill>
              </a:rPr>
              <a:t>you advance your </a:t>
            </a:r>
            <a:r>
              <a:rPr lang="en-GB" sz="3200" dirty="0" smtClean="0">
                <a:solidFill>
                  <a:schemeClr val="bg1"/>
                </a:solidFill>
              </a:rPr>
              <a:t>career</a:t>
            </a:r>
          </a:p>
          <a:p>
            <a:pPr marL="0" indent="0">
              <a:buNone/>
            </a:pPr>
            <a:r>
              <a:rPr lang="en-GB" sz="3200" dirty="0" smtClean="0">
                <a:solidFill>
                  <a:schemeClr val="bg1"/>
                </a:solidFill>
              </a:rPr>
              <a:t>Be the best you can be</a:t>
            </a:r>
            <a:endParaRPr lang="en-GB" sz="3200" dirty="0">
              <a:solidFill>
                <a:schemeClr val="bg1"/>
              </a:solidFill>
            </a:endParaRPr>
          </a:p>
          <a:p>
            <a:endParaRPr lang="en-GB" dirty="0">
              <a:solidFill>
                <a:schemeClr val="bg1"/>
              </a:solidFill>
            </a:endParaRPr>
          </a:p>
        </p:txBody>
      </p:sp>
      <p:sp>
        <p:nvSpPr>
          <p:cNvPr id="5" name="Footer Placeholder 3"/>
          <p:cNvSpPr>
            <a:spLocks noGrp="1"/>
          </p:cNvSpPr>
          <p:nvPr>
            <p:ph type="ftr" sz="quarter" idx="11"/>
          </p:nvPr>
        </p:nvSpPr>
        <p:spPr>
          <a:xfrm>
            <a:off x="4038600" y="6356350"/>
            <a:ext cx="4114800" cy="365125"/>
          </a:xfrm>
        </p:spPr>
        <p:txBody>
          <a:bodyPr/>
          <a:lstStyle/>
          <a:p>
            <a:r>
              <a:rPr lang="en-GB" dirty="0">
                <a:solidFill>
                  <a:schemeClr val="bg1"/>
                </a:solidFill>
              </a:rPr>
              <a:t>a</a:t>
            </a:r>
            <a:r>
              <a:rPr lang="en-GB" dirty="0" smtClean="0">
                <a:solidFill>
                  <a:schemeClr val="bg1"/>
                </a:solidFill>
              </a:rPr>
              <a:t>rchives.org  @ARACPD</a:t>
            </a:r>
            <a:endParaRPr lang="en-GB" dirty="0">
              <a:solidFill>
                <a:schemeClr val="bg1"/>
              </a:solidFill>
            </a:endParaRPr>
          </a:p>
        </p:txBody>
      </p:sp>
    </p:spTree>
    <p:extLst>
      <p:ext uri="{BB962C8B-B14F-4D97-AF65-F5344CB8AC3E}">
        <p14:creationId xmlns:p14="http://schemas.microsoft.com/office/powerpoint/2010/main" val="257895118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1250"/>
                                        <p:tgtEl>
                                          <p:spTgt spid="12">
                                            <p:txEl>
                                              <p:pRg st="0" end="0"/>
                                            </p:txEl>
                                          </p:spTgt>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wipe(left)">
                                      <p:cBhvr>
                                        <p:cTn id="11" dur="1250"/>
                                        <p:tgtEl>
                                          <p:spTgt spid="12">
                                            <p:txEl>
                                              <p:pRg st="1" end="1"/>
                                            </p:txEl>
                                          </p:spTgt>
                                        </p:tgtEl>
                                      </p:cBhvr>
                                    </p:animEffect>
                                  </p:childTnLst>
                                </p:cTn>
                              </p:par>
                            </p:childTnLst>
                          </p:cTn>
                        </p:par>
                        <p:par>
                          <p:cTn id="12" fill="hold">
                            <p:stCondLst>
                              <p:cond delay="2750"/>
                            </p:stCondLst>
                            <p:childTnLst>
                              <p:par>
                                <p:cTn id="13" presetID="22" presetClass="entr" presetSubtype="8" fill="hold"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wipe(left)">
                                      <p:cBhvr>
                                        <p:cTn id="15" dur="125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35041"/>
            <a:ext cx="4815840" cy="1764319"/>
          </a:xfrm>
        </p:spPr>
        <p:txBody>
          <a:bodyPr>
            <a:normAutofit/>
          </a:bodyPr>
          <a:lstStyle/>
          <a:p>
            <a:pPr algn="l"/>
            <a:r>
              <a:rPr lang="en-GB" dirty="0" smtClean="0">
                <a:latin typeface="+mn-lt"/>
              </a:rPr>
              <a:t>Competency framework</a:t>
            </a:r>
            <a:endParaRPr lang="en-GB" dirty="0">
              <a:latin typeface="+mn-lt"/>
            </a:endParaRPr>
          </a:p>
        </p:txBody>
      </p:sp>
      <p:sp>
        <p:nvSpPr>
          <p:cNvPr id="5" name="Subtitle 4"/>
          <p:cNvSpPr>
            <a:spLocks noGrp="1"/>
          </p:cNvSpPr>
          <p:nvPr>
            <p:ph type="subTitle" idx="1"/>
          </p:nvPr>
        </p:nvSpPr>
        <p:spPr>
          <a:xfrm>
            <a:off x="1524000" y="3368040"/>
            <a:ext cx="3992880" cy="2682240"/>
          </a:xfrm>
        </p:spPr>
        <p:txBody>
          <a:bodyPr>
            <a:normAutofit/>
          </a:bodyPr>
          <a:lstStyle/>
          <a:p>
            <a:pPr algn="l"/>
            <a:endParaRPr lang="en-GB" dirty="0"/>
          </a:p>
          <a:p>
            <a:pPr algn="l"/>
            <a:endParaRPr lang="en-GB" dirty="0"/>
          </a:p>
        </p:txBody>
      </p:sp>
      <p:sp>
        <p:nvSpPr>
          <p:cNvPr id="4" name="TextBox 3"/>
          <p:cNvSpPr txBox="1"/>
          <p:nvPr/>
        </p:nvSpPr>
        <p:spPr>
          <a:xfrm>
            <a:off x="4922520" y="3368040"/>
            <a:ext cx="184731" cy="369332"/>
          </a:xfrm>
          <a:prstGeom prst="rect">
            <a:avLst/>
          </a:prstGeom>
          <a:noFill/>
        </p:spPr>
        <p:txBody>
          <a:bodyPr wrap="none" rtlCol="0">
            <a:spAutoFit/>
          </a:bodyPr>
          <a:lstStyle/>
          <a:p>
            <a:endParaRPr lang="en-GB" dirty="0"/>
          </a:p>
        </p:txBody>
      </p:sp>
      <p:sp>
        <p:nvSpPr>
          <p:cNvPr id="6" name="Footer Placeholder 3"/>
          <p:cNvSpPr>
            <a:spLocks noGrp="1"/>
          </p:cNvSpPr>
          <p:nvPr>
            <p:ph type="ftr" sz="quarter" idx="11"/>
          </p:nvPr>
        </p:nvSpPr>
        <p:spPr>
          <a:xfrm>
            <a:off x="4038600" y="6356350"/>
            <a:ext cx="4114800" cy="365125"/>
          </a:xfrm>
        </p:spPr>
        <p:txBody>
          <a:bodyPr/>
          <a:lstStyle/>
          <a:p>
            <a:r>
              <a:rPr lang="en-GB" dirty="0"/>
              <a:t>a</a:t>
            </a:r>
            <a:r>
              <a:rPr lang="en-GB" dirty="0" smtClean="0"/>
              <a:t>rchives.org  @ARACPD</a:t>
            </a:r>
            <a:endParaRPr lang="en-GB" dirty="0"/>
          </a:p>
        </p:txBody>
      </p:sp>
      <p:sp>
        <p:nvSpPr>
          <p:cNvPr id="3" name="Rectangle 2"/>
          <p:cNvSpPr/>
          <p:nvPr/>
        </p:nvSpPr>
        <p:spPr>
          <a:xfrm>
            <a:off x="1524000" y="2784038"/>
            <a:ext cx="4983480" cy="3416320"/>
          </a:xfrm>
          <a:prstGeom prst="rect">
            <a:avLst/>
          </a:prstGeom>
        </p:spPr>
        <p:txBody>
          <a:bodyPr wrap="square">
            <a:spAutoFit/>
          </a:bodyPr>
          <a:lstStyle/>
          <a:p>
            <a:r>
              <a:rPr lang="en-GB" dirty="0" smtClean="0"/>
              <a:t>National </a:t>
            </a:r>
            <a:r>
              <a:rPr lang="en-GB" dirty="0"/>
              <a:t>standards in record keeping for the UK and Ireland. </a:t>
            </a:r>
            <a:endParaRPr lang="en-GB" dirty="0" smtClean="0"/>
          </a:p>
          <a:p>
            <a:endParaRPr lang="en-GB" dirty="0"/>
          </a:p>
          <a:p>
            <a:r>
              <a:rPr lang="en-GB" dirty="0"/>
              <a:t>K</a:t>
            </a:r>
            <a:r>
              <a:rPr lang="en-GB" dirty="0" smtClean="0"/>
              <a:t>ey </a:t>
            </a:r>
            <a:r>
              <a:rPr lang="en-GB" dirty="0"/>
              <a:t>competencies for all those working and volunteering within </a:t>
            </a:r>
            <a:r>
              <a:rPr lang="en-GB" dirty="0" smtClean="0"/>
              <a:t>the record-keeping sector</a:t>
            </a:r>
          </a:p>
          <a:p>
            <a:endParaRPr lang="en-GB" dirty="0"/>
          </a:p>
          <a:p>
            <a:r>
              <a:rPr lang="en-GB" b="1" dirty="0" smtClean="0"/>
              <a:t>Organisational</a:t>
            </a:r>
            <a:r>
              <a:rPr lang="en-GB" dirty="0" smtClean="0"/>
              <a:t>: about your role in the workplace</a:t>
            </a:r>
          </a:p>
          <a:p>
            <a:endParaRPr lang="en-GB" b="1" dirty="0" smtClean="0"/>
          </a:p>
          <a:p>
            <a:r>
              <a:rPr lang="en-GB" b="1" dirty="0" smtClean="0"/>
              <a:t>Process</a:t>
            </a:r>
            <a:r>
              <a:rPr lang="en-GB" dirty="0" smtClean="0"/>
              <a:t>: about the activities that your role involves</a:t>
            </a:r>
          </a:p>
          <a:p>
            <a:endParaRPr lang="en-GB" b="1" dirty="0" smtClean="0"/>
          </a:p>
          <a:p>
            <a:r>
              <a:rPr lang="en-GB" b="1" dirty="0" smtClean="0"/>
              <a:t>Stakeholder/customer</a:t>
            </a:r>
            <a:r>
              <a:rPr lang="en-GB" dirty="0" smtClean="0"/>
              <a:t>: about how you interact with others</a:t>
            </a:r>
            <a:endParaRPr lang="en-GB" dirty="0"/>
          </a:p>
        </p:txBody>
      </p:sp>
      <p:pic>
        <p:nvPicPr>
          <p:cNvPr id="9" name="Content Placeholder 11"/>
          <p:cNvPicPr>
            <a:picLocks noChangeAspect="1"/>
          </p:cNvPicPr>
          <p:nvPr/>
        </p:nvPicPr>
        <p:blipFill rotWithShape="1">
          <a:blip r:embed="rId3"/>
          <a:srcRect l="26770" t="19389" r="42354" b="7725"/>
          <a:stretch/>
        </p:blipFill>
        <p:spPr>
          <a:xfrm>
            <a:off x="6993726" y="667644"/>
            <a:ext cx="4306695" cy="5676003"/>
          </a:xfrm>
          <a:prstGeom prst="rect">
            <a:avLst/>
          </a:prstGeom>
        </p:spPr>
      </p:pic>
    </p:spTree>
    <p:extLst>
      <p:ext uri="{BB962C8B-B14F-4D97-AF65-F5344CB8AC3E}">
        <p14:creationId xmlns:p14="http://schemas.microsoft.com/office/powerpoint/2010/main" val="162108039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500"/>
                                        <p:tgtEl>
                                          <p:spTgt spid="3">
                                            <p:txEl>
                                              <p:pRg st="0" end="0"/>
                                            </p:txEl>
                                          </p:spTgt>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500"/>
                                        <p:tgtEl>
                                          <p:spTgt spid="3">
                                            <p:txEl>
                                              <p:pRg st="2" end="2"/>
                                            </p:txEl>
                                          </p:spTgt>
                                        </p:tgtEl>
                                      </p:cBhvr>
                                    </p:animEffect>
                                  </p:childTnLst>
                                </p:cTn>
                              </p:par>
                            </p:childTnLst>
                          </p:cTn>
                        </p:par>
                        <p:par>
                          <p:cTn id="12" fill="hold">
                            <p:stCondLst>
                              <p:cond delay="3000"/>
                            </p:stCondLst>
                            <p:childTnLst>
                              <p:par>
                                <p:cTn id="13" presetID="22" presetClass="entr" presetSubtype="8"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1500"/>
                                        <p:tgtEl>
                                          <p:spTgt spid="3">
                                            <p:txEl>
                                              <p:pRg st="4" end="4"/>
                                            </p:txEl>
                                          </p:spTgt>
                                        </p:tgtEl>
                                      </p:cBhvr>
                                    </p:animEffect>
                                  </p:childTnLst>
                                </p:cTn>
                              </p:par>
                            </p:childTnLst>
                          </p:cTn>
                        </p:par>
                        <p:par>
                          <p:cTn id="16" fill="hold">
                            <p:stCondLst>
                              <p:cond delay="4500"/>
                            </p:stCondLst>
                            <p:childTnLst>
                              <p:par>
                                <p:cTn id="17" presetID="22" presetClass="entr" presetSubtype="8" fill="hold" nodeType="afterEffect">
                                  <p:stCondLst>
                                    <p:cond delay="50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wipe(left)">
                                      <p:cBhvr>
                                        <p:cTn id="19" dur="1500"/>
                                        <p:tgtEl>
                                          <p:spTgt spid="3">
                                            <p:txEl>
                                              <p:pRg st="6" end="6"/>
                                            </p:txEl>
                                          </p:spTgt>
                                        </p:tgtEl>
                                      </p:cBhvr>
                                    </p:animEffect>
                                  </p:childTnLst>
                                </p:cTn>
                              </p:par>
                            </p:childTnLst>
                          </p:cTn>
                        </p:par>
                        <p:par>
                          <p:cTn id="20" fill="hold">
                            <p:stCondLst>
                              <p:cond delay="6500"/>
                            </p:stCondLst>
                            <p:childTnLst>
                              <p:par>
                                <p:cTn id="21" presetID="22" presetClass="entr" presetSubtype="8" fill="hold" nodeType="afterEffect">
                                  <p:stCondLst>
                                    <p:cond delay="50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wipe(left)">
                                      <p:cBhvr>
                                        <p:cTn id="23" dur="1500"/>
                                        <p:tgtEl>
                                          <p:spTgt spid="3">
                                            <p:txEl>
                                              <p:pRg st="8" end="8"/>
                                            </p:txEl>
                                          </p:spTgt>
                                        </p:tgtEl>
                                      </p:cBhvr>
                                    </p:animEffect>
                                  </p:childTnLst>
                                </p:cTn>
                              </p:par>
                            </p:childTnLst>
                          </p:cTn>
                        </p:par>
                        <p:par>
                          <p:cTn id="24" fill="hold">
                            <p:stCondLst>
                              <p:cond delay="8500"/>
                            </p:stCondLst>
                            <p:childTnLst>
                              <p:par>
                                <p:cTn id="25" presetID="2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524000" y="3368040"/>
            <a:ext cx="3992880" cy="2682240"/>
          </a:xfrm>
        </p:spPr>
        <p:txBody>
          <a:bodyPr>
            <a:normAutofit/>
          </a:bodyPr>
          <a:lstStyle/>
          <a:p>
            <a:pPr algn="l"/>
            <a:endParaRPr lang="en-GB" dirty="0"/>
          </a:p>
          <a:p>
            <a:pPr algn="l"/>
            <a:endParaRPr lang="en-GB" dirty="0"/>
          </a:p>
        </p:txBody>
      </p:sp>
      <p:sp>
        <p:nvSpPr>
          <p:cNvPr id="4" name="TextBox 3"/>
          <p:cNvSpPr txBox="1"/>
          <p:nvPr/>
        </p:nvSpPr>
        <p:spPr>
          <a:xfrm>
            <a:off x="4922520" y="3368040"/>
            <a:ext cx="184731" cy="369332"/>
          </a:xfrm>
          <a:prstGeom prst="rect">
            <a:avLst/>
          </a:prstGeom>
          <a:noFill/>
        </p:spPr>
        <p:txBody>
          <a:bodyPr wrap="none" rtlCol="0">
            <a:spAutoFit/>
          </a:bodyPr>
          <a:lstStyle/>
          <a:p>
            <a:endParaRPr lang="en-GB" dirty="0"/>
          </a:p>
        </p:txBody>
      </p:sp>
      <p:sp>
        <p:nvSpPr>
          <p:cNvPr id="6" name="Footer Placeholder 3"/>
          <p:cNvSpPr>
            <a:spLocks noGrp="1"/>
          </p:cNvSpPr>
          <p:nvPr>
            <p:ph type="ftr" sz="quarter" idx="11"/>
          </p:nvPr>
        </p:nvSpPr>
        <p:spPr>
          <a:xfrm>
            <a:off x="4038600" y="6356350"/>
            <a:ext cx="4114800" cy="365125"/>
          </a:xfrm>
        </p:spPr>
        <p:txBody>
          <a:bodyPr/>
          <a:lstStyle/>
          <a:p>
            <a:r>
              <a:rPr lang="en-GB" dirty="0"/>
              <a:t>a</a:t>
            </a:r>
            <a:r>
              <a:rPr lang="en-GB" dirty="0" smtClean="0"/>
              <a:t>rchives.org  @ARACPD</a:t>
            </a:r>
            <a:endParaRPr lang="en-GB" dirty="0"/>
          </a:p>
        </p:txBody>
      </p:sp>
      <p:sp>
        <p:nvSpPr>
          <p:cNvPr id="3" name="Rectangle 2"/>
          <p:cNvSpPr/>
          <p:nvPr/>
        </p:nvSpPr>
        <p:spPr>
          <a:xfrm>
            <a:off x="1432769" y="999013"/>
            <a:ext cx="4617720" cy="4955203"/>
          </a:xfrm>
          <a:prstGeom prst="rect">
            <a:avLst/>
          </a:prstGeom>
        </p:spPr>
        <p:txBody>
          <a:bodyPr wrap="square">
            <a:spAutoFit/>
          </a:bodyPr>
          <a:lstStyle/>
          <a:p>
            <a:endParaRPr lang="en-GB" sz="2800" dirty="0"/>
          </a:p>
          <a:p>
            <a:r>
              <a:rPr lang="en-GB" sz="2800" dirty="0"/>
              <a:t>Each competency has five experience levels: </a:t>
            </a:r>
          </a:p>
          <a:p>
            <a:endParaRPr lang="en-GB" sz="2800" dirty="0" smtClean="0"/>
          </a:p>
          <a:p>
            <a:r>
              <a:rPr lang="en-GB" sz="2800" dirty="0" smtClean="0"/>
              <a:t>novice </a:t>
            </a:r>
            <a:r>
              <a:rPr lang="en-GB" sz="2800" dirty="0"/>
              <a:t>(</a:t>
            </a:r>
            <a:r>
              <a:rPr lang="en-GB" sz="2800" b="1" dirty="0"/>
              <a:t>level </a:t>
            </a:r>
            <a:r>
              <a:rPr lang="en-GB" sz="2800" b="1" dirty="0" smtClean="0"/>
              <a:t>1</a:t>
            </a:r>
            <a:r>
              <a:rPr lang="en-GB" sz="2800" dirty="0" smtClean="0"/>
              <a:t>)</a:t>
            </a:r>
          </a:p>
          <a:p>
            <a:r>
              <a:rPr lang="en-GB" sz="2800" dirty="0" smtClean="0"/>
              <a:t>beginner </a:t>
            </a:r>
            <a:r>
              <a:rPr lang="en-GB" sz="2800" dirty="0"/>
              <a:t>(</a:t>
            </a:r>
            <a:r>
              <a:rPr lang="en-GB" sz="2800" b="1" dirty="0"/>
              <a:t>level 2</a:t>
            </a:r>
            <a:r>
              <a:rPr lang="en-GB" sz="2800" dirty="0" smtClean="0"/>
              <a:t>) </a:t>
            </a:r>
          </a:p>
          <a:p>
            <a:r>
              <a:rPr lang="en-GB" sz="2800" dirty="0" smtClean="0"/>
              <a:t>competent </a:t>
            </a:r>
            <a:r>
              <a:rPr lang="en-GB" sz="2800" dirty="0"/>
              <a:t>(</a:t>
            </a:r>
            <a:r>
              <a:rPr lang="en-GB" sz="2800" b="1" dirty="0"/>
              <a:t>level </a:t>
            </a:r>
            <a:r>
              <a:rPr lang="en-GB" sz="2800" b="1" dirty="0" smtClean="0"/>
              <a:t>3</a:t>
            </a:r>
            <a:r>
              <a:rPr lang="en-GB" sz="2800" dirty="0" smtClean="0"/>
              <a:t>)</a:t>
            </a:r>
          </a:p>
          <a:p>
            <a:r>
              <a:rPr lang="en-GB" sz="2800" dirty="0" smtClean="0"/>
              <a:t>proficient </a:t>
            </a:r>
            <a:r>
              <a:rPr lang="en-GB" sz="2800" dirty="0"/>
              <a:t>(</a:t>
            </a:r>
            <a:r>
              <a:rPr lang="en-GB" sz="2800" b="1" dirty="0"/>
              <a:t>level 4</a:t>
            </a:r>
            <a:r>
              <a:rPr lang="en-GB" sz="2800" dirty="0"/>
              <a:t>) </a:t>
            </a:r>
          </a:p>
          <a:p>
            <a:r>
              <a:rPr lang="en-GB" sz="2800" dirty="0" smtClean="0"/>
              <a:t>expert </a:t>
            </a:r>
            <a:r>
              <a:rPr lang="en-GB" sz="2800" dirty="0"/>
              <a:t>(</a:t>
            </a:r>
            <a:r>
              <a:rPr lang="en-GB" sz="2800" b="1" dirty="0"/>
              <a:t>level 5</a:t>
            </a:r>
            <a:r>
              <a:rPr lang="en-GB" sz="2800" dirty="0" smtClean="0"/>
              <a:t>)</a:t>
            </a:r>
          </a:p>
          <a:p>
            <a:endParaRPr lang="en-GB" sz="2800" dirty="0"/>
          </a:p>
          <a:p>
            <a:endParaRPr lang="en-GB" dirty="0" smtClean="0"/>
          </a:p>
          <a:p>
            <a:endParaRPr lang="en-GB" dirty="0"/>
          </a:p>
        </p:txBody>
      </p:sp>
      <p:pic>
        <p:nvPicPr>
          <p:cNvPr id="9" name="Content Placeholder 11"/>
          <p:cNvPicPr>
            <a:picLocks noChangeAspect="1"/>
          </p:cNvPicPr>
          <p:nvPr/>
        </p:nvPicPr>
        <p:blipFill rotWithShape="1">
          <a:blip r:embed="rId3"/>
          <a:srcRect l="26770" t="19389" r="42354" b="7725"/>
          <a:stretch/>
        </p:blipFill>
        <p:spPr>
          <a:xfrm>
            <a:off x="6993726" y="667644"/>
            <a:ext cx="4306695" cy="5676003"/>
          </a:xfrm>
          <a:prstGeom prst="rect">
            <a:avLst/>
          </a:prstGeom>
        </p:spPr>
      </p:pic>
    </p:spTree>
    <p:extLst>
      <p:ext uri="{BB962C8B-B14F-4D97-AF65-F5344CB8AC3E}">
        <p14:creationId xmlns:p14="http://schemas.microsoft.com/office/powerpoint/2010/main" val="191457393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500"/>
                                        <p:tgtEl>
                                          <p:spTgt spid="9"/>
                                        </p:tgtEl>
                                      </p:cBhvr>
                                    </p:animEffect>
                                  </p:childTnLst>
                                </p:cTn>
                              </p:par>
                            </p:childTnLst>
                          </p:cTn>
                        </p:par>
                        <p:par>
                          <p:cTn id="8" fill="hold">
                            <p:stCondLst>
                              <p:cond delay="2000"/>
                            </p:stCondLst>
                            <p:childTnLst>
                              <p:par>
                                <p:cTn id="9" presetID="22" presetClass="entr" presetSubtype="8" fill="hold" nodeType="afterEffect">
                                  <p:stCondLst>
                                    <p:cond delay="2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250"/>
                                        <p:tgtEl>
                                          <p:spTgt spid="3">
                                            <p:txEl>
                                              <p:pRg st="1" end="1"/>
                                            </p:txEl>
                                          </p:spTgt>
                                        </p:tgtEl>
                                      </p:cBhvr>
                                    </p:animEffect>
                                  </p:childTnLst>
                                </p:cTn>
                              </p:par>
                            </p:childTnLst>
                          </p:cTn>
                        </p:par>
                        <p:par>
                          <p:cTn id="12" fill="hold">
                            <p:stCondLst>
                              <p:cond delay="3500"/>
                            </p:stCondLst>
                            <p:childTnLst>
                              <p:par>
                                <p:cTn id="13" presetID="22" presetClass="entr" presetSubtype="8" fill="hold" nodeType="afterEffect">
                                  <p:stCondLst>
                                    <p:cond delay="25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1250"/>
                                        <p:tgtEl>
                                          <p:spTgt spid="3">
                                            <p:txEl>
                                              <p:pRg st="3" end="3"/>
                                            </p:txEl>
                                          </p:spTgt>
                                        </p:tgtEl>
                                      </p:cBhvr>
                                    </p:animEffect>
                                  </p:childTnLst>
                                </p:cTn>
                              </p:par>
                            </p:childTnLst>
                          </p:cTn>
                        </p:par>
                        <p:par>
                          <p:cTn id="16" fill="hold">
                            <p:stCondLst>
                              <p:cond delay="5000"/>
                            </p:stCondLst>
                            <p:childTnLst>
                              <p:par>
                                <p:cTn id="17" presetID="22" presetClass="entr" presetSubtype="8" fill="hold" nodeType="afterEffect">
                                  <p:stCondLst>
                                    <p:cond delay="25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1250"/>
                                        <p:tgtEl>
                                          <p:spTgt spid="3">
                                            <p:txEl>
                                              <p:pRg st="4" end="4"/>
                                            </p:txEl>
                                          </p:spTgt>
                                        </p:tgtEl>
                                      </p:cBhvr>
                                    </p:animEffect>
                                  </p:childTnLst>
                                </p:cTn>
                              </p:par>
                            </p:childTnLst>
                          </p:cTn>
                        </p:par>
                        <p:par>
                          <p:cTn id="20" fill="hold">
                            <p:stCondLst>
                              <p:cond delay="6500"/>
                            </p:stCondLst>
                            <p:childTnLst>
                              <p:par>
                                <p:cTn id="21" presetID="22" presetClass="entr" presetSubtype="8" fill="hold" nodeType="afterEffect">
                                  <p:stCondLst>
                                    <p:cond delay="25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left)">
                                      <p:cBhvr>
                                        <p:cTn id="23" dur="1250"/>
                                        <p:tgtEl>
                                          <p:spTgt spid="3">
                                            <p:txEl>
                                              <p:pRg st="5" end="5"/>
                                            </p:txEl>
                                          </p:spTgt>
                                        </p:tgtEl>
                                      </p:cBhvr>
                                    </p:animEffect>
                                  </p:childTnLst>
                                </p:cTn>
                              </p:par>
                            </p:childTnLst>
                          </p:cTn>
                        </p:par>
                        <p:par>
                          <p:cTn id="24" fill="hold">
                            <p:stCondLst>
                              <p:cond delay="8000"/>
                            </p:stCondLst>
                            <p:childTnLst>
                              <p:par>
                                <p:cTn id="25" presetID="22" presetClass="entr" presetSubtype="8" fill="hold" nodeType="afterEffect">
                                  <p:stCondLst>
                                    <p:cond delay="25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1250"/>
                                        <p:tgtEl>
                                          <p:spTgt spid="3">
                                            <p:txEl>
                                              <p:pRg st="6" end="6"/>
                                            </p:txEl>
                                          </p:spTgt>
                                        </p:tgtEl>
                                      </p:cBhvr>
                                    </p:animEffect>
                                  </p:childTnLst>
                                </p:cTn>
                              </p:par>
                            </p:childTnLst>
                          </p:cTn>
                        </p:par>
                        <p:par>
                          <p:cTn id="28" fill="hold">
                            <p:stCondLst>
                              <p:cond delay="9500"/>
                            </p:stCondLst>
                            <p:childTnLst>
                              <p:par>
                                <p:cTn id="29" presetID="22" presetClass="entr" presetSubtype="8" fill="hold" nodeType="afterEffect">
                                  <p:stCondLst>
                                    <p:cond delay="25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left)">
                                      <p:cBhvr>
                                        <p:cTn id="31" dur="1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7620" t="29047" r="22608" b="23755"/>
          <a:stretch/>
        </p:blipFill>
        <p:spPr>
          <a:xfrm>
            <a:off x="1523999" y="1421676"/>
            <a:ext cx="8934492" cy="3399706"/>
          </a:xfrm>
          <a:prstGeom prst="rect">
            <a:avLst/>
          </a:prstGeom>
        </p:spPr>
      </p:pic>
    </p:spTree>
    <p:extLst>
      <p:ext uri="{BB962C8B-B14F-4D97-AF65-F5344CB8AC3E}">
        <p14:creationId xmlns:p14="http://schemas.microsoft.com/office/powerpoint/2010/main" val="142186676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6BAC6"/>
        </a:solidFill>
        <a:effectLst/>
      </p:bgPr>
    </p:bg>
    <p:spTree>
      <p:nvGrpSpPr>
        <p:cNvPr id="1" name=""/>
        <p:cNvGrpSpPr/>
        <p:nvPr/>
      </p:nvGrpSpPr>
      <p:grpSpPr>
        <a:xfrm>
          <a:off x="0" y="0"/>
          <a:ext cx="0" cy="0"/>
          <a:chOff x="0" y="0"/>
          <a:chExt cx="0" cy="0"/>
        </a:xfrm>
      </p:grpSpPr>
      <p:sp>
        <p:nvSpPr>
          <p:cNvPr id="11" name="Title 1"/>
          <p:cNvSpPr txBox="1">
            <a:spLocks/>
          </p:cNvSpPr>
          <p:nvPr/>
        </p:nvSpPr>
        <p:spPr>
          <a:xfrm>
            <a:off x="1524000" y="2157626"/>
            <a:ext cx="9144000" cy="17590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000" dirty="0" smtClean="0">
                <a:solidFill>
                  <a:schemeClr val="bg1"/>
                </a:solidFill>
                <a:latin typeface="+mn-lt"/>
              </a:rPr>
              <a:t>working </a:t>
            </a:r>
            <a:r>
              <a:rPr lang="en-GB" sz="6000" dirty="0" smtClean="0">
                <a:solidFill>
                  <a:schemeClr val="bg1"/>
                </a:solidFill>
                <a:latin typeface="+mn-lt"/>
              </a:rPr>
              <a:t>with people</a:t>
            </a:r>
            <a:endParaRPr lang="en-GB" sz="6000" dirty="0" smtClean="0">
              <a:latin typeface="+mn-lt"/>
            </a:endParaRPr>
          </a:p>
        </p:txBody>
      </p:sp>
      <p:sp>
        <p:nvSpPr>
          <p:cNvPr id="5" name="Footer Placeholder 3"/>
          <p:cNvSpPr>
            <a:spLocks noGrp="1"/>
          </p:cNvSpPr>
          <p:nvPr>
            <p:ph type="ftr" sz="quarter" idx="11"/>
          </p:nvPr>
        </p:nvSpPr>
        <p:spPr>
          <a:xfrm>
            <a:off x="4038600" y="6356350"/>
            <a:ext cx="4114800" cy="365125"/>
          </a:xfrm>
        </p:spPr>
        <p:txBody>
          <a:bodyPr/>
          <a:lstStyle/>
          <a:p>
            <a:r>
              <a:rPr lang="en-GB" dirty="0">
                <a:solidFill>
                  <a:schemeClr val="bg1"/>
                </a:solidFill>
              </a:rPr>
              <a:t>a</a:t>
            </a:r>
            <a:r>
              <a:rPr lang="en-GB" dirty="0" smtClean="0">
                <a:solidFill>
                  <a:schemeClr val="bg1"/>
                </a:solidFill>
              </a:rPr>
              <a:t>rchives.org  @ARACPD</a:t>
            </a:r>
            <a:endParaRPr lang="en-GB" dirty="0">
              <a:solidFill>
                <a:schemeClr val="bg1"/>
              </a:solidFill>
            </a:endParaRPr>
          </a:p>
        </p:txBody>
      </p:sp>
    </p:spTree>
    <p:extLst>
      <p:ext uri="{BB962C8B-B14F-4D97-AF65-F5344CB8AC3E}">
        <p14:creationId xmlns:p14="http://schemas.microsoft.com/office/powerpoint/2010/main" val="1404998345"/>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6BAC6"/>
        </a:solidFill>
        <a:effectLst/>
      </p:bgPr>
    </p:bg>
    <p:spTree>
      <p:nvGrpSpPr>
        <p:cNvPr id="1" name=""/>
        <p:cNvGrpSpPr/>
        <p:nvPr/>
      </p:nvGrpSpPr>
      <p:grpSpPr>
        <a:xfrm>
          <a:off x="0" y="0"/>
          <a:ext cx="0" cy="0"/>
          <a:chOff x="0" y="0"/>
          <a:chExt cx="0" cy="0"/>
        </a:xfrm>
      </p:grpSpPr>
      <p:sp>
        <p:nvSpPr>
          <p:cNvPr id="12" name="Subtitle 2"/>
          <p:cNvSpPr txBox="1">
            <a:spLocks/>
          </p:cNvSpPr>
          <p:nvPr/>
        </p:nvSpPr>
        <p:spPr>
          <a:xfrm>
            <a:off x="914401" y="992778"/>
            <a:ext cx="10441576" cy="5103222"/>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8800" b="1" dirty="0">
                <a:solidFill>
                  <a:schemeClr val="bg1"/>
                </a:solidFill>
              </a:rPr>
              <a:t>Level 1 </a:t>
            </a:r>
            <a:r>
              <a:rPr lang="en-GB" sz="8800" dirty="0">
                <a:solidFill>
                  <a:schemeClr val="bg1"/>
                </a:solidFill>
              </a:rPr>
              <a:t>(novice): Identifies and can describe roles and responsibilities of those in immediate working environment; contributes actively and inclusively to team work</a:t>
            </a:r>
          </a:p>
          <a:p>
            <a:pPr marL="0" indent="0">
              <a:buNone/>
            </a:pPr>
            <a:endParaRPr lang="en-GB" sz="5600" dirty="0">
              <a:solidFill>
                <a:schemeClr val="bg1"/>
              </a:solidFill>
            </a:endParaRPr>
          </a:p>
          <a:p>
            <a:pPr marL="0" indent="0">
              <a:buNone/>
            </a:pPr>
            <a:r>
              <a:rPr lang="en-GB" sz="8800" b="1" dirty="0">
                <a:solidFill>
                  <a:schemeClr val="bg1"/>
                </a:solidFill>
              </a:rPr>
              <a:t>Level 2</a:t>
            </a:r>
            <a:r>
              <a:rPr lang="en-GB" sz="8800" dirty="0">
                <a:solidFill>
                  <a:schemeClr val="bg1"/>
                </a:solidFill>
              </a:rPr>
              <a:t> (beginner): Operates effectively as team member; uses team dynamics to foster good team working and inclusivity; interacts well with volunteers and internal/external groups sharing expertise with others; acquires training where required</a:t>
            </a:r>
          </a:p>
          <a:p>
            <a:pPr marL="0" indent="0">
              <a:buNone/>
            </a:pPr>
            <a:endParaRPr lang="en-GB" sz="5600" dirty="0">
              <a:solidFill>
                <a:schemeClr val="bg1"/>
              </a:solidFill>
            </a:endParaRPr>
          </a:p>
          <a:p>
            <a:pPr marL="0" indent="0">
              <a:buNone/>
            </a:pPr>
            <a:r>
              <a:rPr lang="en-GB" sz="8800" b="1" dirty="0">
                <a:solidFill>
                  <a:schemeClr val="bg1"/>
                </a:solidFill>
              </a:rPr>
              <a:t>Level 3 </a:t>
            </a:r>
            <a:r>
              <a:rPr lang="en-GB" sz="8800" dirty="0">
                <a:solidFill>
                  <a:schemeClr val="bg1"/>
                </a:solidFill>
              </a:rPr>
              <a:t>(competent): Develops and supervises own and others’ work plans and skills; monitors individual/team performances ensuring appropriate training for self/others; contributes proactively to workplace/community</a:t>
            </a:r>
          </a:p>
          <a:p>
            <a:pPr marL="0" indent="0">
              <a:buNone/>
            </a:pPr>
            <a:endParaRPr lang="en-GB" sz="5600" dirty="0">
              <a:solidFill>
                <a:schemeClr val="bg1"/>
              </a:solidFill>
            </a:endParaRPr>
          </a:p>
          <a:p>
            <a:pPr marL="0" indent="0">
              <a:buNone/>
            </a:pPr>
            <a:r>
              <a:rPr lang="en-GB" sz="8800" b="1" dirty="0">
                <a:solidFill>
                  <a:schemeClr val="bg1"/>
                </a:solidFill>
              </a:rPr>
              <a:t>Level 4 </a:t>
            </a:r>
            <a:r>
              <a:rPr lang="en-GB" sz="8800" dirty="0">
                <a:solidFill>
                  <a:schemeClr val="bg1"/>
                </a:solidFill>
              </a:rPr>
              <a:t>(proficient): Formulates workplace policies; recruits, develops and manages people; oversees conflict resolution; establishes team(s) with complementary strengths and skills</a:t>
            </a:r>
          </a:p>
          <a:p>
            <a:pPr marL="0" indent="0">
              <a:buNone/>
            </a:pPr>
            <a:endParaRPr lang="en-GB" sz="5600" dirty="0">
              <a:solidFill>
                <a:schemeClr val="bg1"/>
              </a:solidFill>
            </a:endParaRPr>
          </a:p>
          <a:p>
            <a:pPr marL="0" indent="0">
              <a:buNone/>
            </a:pPr>
            <a:r>
              <a:rPr lang="en-GB" sz="8800" b="1" dirty="0">
                <a:solidFill>
                  <a:schemeClr val="bg1"/>
                </a:solidFill>
              </a:rPr>
              <a:t>Level 5 </a:t>
            </a:r>
            <a:r>
              <a:rPr lang="en-GB" sz="8800" dirty="0">
                <a:solidFill>
                  <a:schemeClr val="bg1"/>
                </a:solidFill>
              </a:rPr>
              <a:t>(expert): Leads and sets the standard in the development of staff; initiates workforce policies; manages and resolves conflict in complex situations</a:t>
            </a:r>
          </a:p>
          <a:p>
            <a:pPr marL="0" indent="0">
              <a:buNone/>
            </a:pPr>
            <a:endParaRPr lang="en-GB" sz="8800" dirty="0">
              <a:solidFill>
                <a:schemeClr val="bg1"/>
              </a:solidFill>
            </a:endParaRPr>
          </a:p>
          <a:p>
            <a:pPr marL="0" indent="0">
              <a:buNone/>
            </a:pPr>
            <a:endParaRPr lang="en-GB" sz="3200" dirty="0" smtClean="0">
              <a:solidFill>
                <a:schemeClr val="bg1"/>
              </a:solidFill>
            </a:endParaRPr>
          </a:p>
          <a:p>
            <a:endParaRPr lang="en-GB" dirty="0">
              <a:solidFill>
                <a:schemeClr val="bg1"/>
              </a:solidFill>
            </a:endParaRPr>
          </a:p>
        </p:txBody>
      </p:sp>
      <p:sp>
        <p:nvSpPr>
          <p:cNvPr id="5" name="Footer Placeholder 3"/>
          <p:cNvSpPr>
            <a:spLocks noGrp="1"/>
          </p:cNvSpPr>
          <p:nvPr>
            <p:ph type="ftr" sz="quarter" idx="11"/>
          </p:nvPr>
        </p:nvSpPr>
        <p:spPr>
          <a:xfrm>
            <a:off x="4038600" y="6356350"/>
            <a:ext cx="4114800" cy="365125"/>
          </a:xfrm>
        </p:spPr>
        <p:txBody>
          <a:bodyPr/>
          <a:lstStyle/>
          <a:p>
            <a:r>
              <a:rPr lang="en-GB" dirty="0">
                <a:solidFill>
                  <a:schemeClr val="bg1"/>
                </a:solidFill>
              </a:rPr>
              <a:t>a</a:t>
            </a:r>
            <a:r>
              <a:rPr lang="en-GB" dirty="0" smtClean="0">
                <a:solidFill>
                  <a:schemeClr val="bg1"/>
                </a:solidFill>
              </a:rPr>
              <a:t>rchives.org  @ARACPD</a:t>
            </a:r>
            <a:endParaRPr lang="en-GB" dirty="0">
              <a:solidFill>
                <a:schemeClr val="bg1"/>
              </a:solidFill>
            </a:endParaRPr>
          </a:p>
        </p:txBody>
      </p:sp>
    </p:spTree>
    <p:extLst>
      <p:ext uri="{BB962C8B-B14F-4D97-AF65-F5344CB8AC3E}">
        <p14:creationId xmlns:p14="http://schemas.microsoft.com/office/powerpoint/2010/main" val="195964764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1250"/>
                                        <p:tgtEl>
                                          <p:spTgt spid="12">
                                            <p:txEl>
                                              <p:pRg st="0" end="0"/>
                                            </p:txEl>
                                          </p:spTgt>
                                        </p:tgtEl>
                                      </p:cBhvr>
                                    </p:animEffect>
                                  </p:childTnLst>
                                </p:cTn>
                              </p:par>
                            </p:childTnLst>
                          </p:cTn>
                        </p:par>
                        <p:par>
                          <p:cTn id="8" fill="hold">
                            <p:stCondLst>
                              <p:cond delay="1750"/>
                            </p:stCondLst>
                            <p:childTnLst>
                              <p:par>
                                <p:cTn id="9" presetID="22" presetClass="entr" presetSubtype="8" fill="hold" nodeType="afterEffect">
                                  <p:stCondLst>
                                    <p:cond delay="500"/>
                                  </p:stCondLst>
                                  <p:childTnLst>
                                    <p:set>
                                      <p:cBhvr>
                                        <p:cTn id="10" dur="1" fill="hold">
                                          <p:stCondLst>
                                            <p:cond delay="0"/>
                                          </p:stCondLst>
                                        </p:cTn>
                                        <p:tgtEl>
                                          <p:spTgt spid="12">
                                            <p:txEl>
                                              <p:pRg st="2" end="2"/>
                                            </p:txEl>
                                          </p:spTgt>
                                        </p:tgtEl>
                                        <p:attrNameLst>
                                          <p:attrName>style.visibility</p:attrName>
                                        </p:attrNameLst>
                                      </p:cBhvr>
                                      <p:to>
                                        <p:strVal val="visible"/>
                                      </p:to>
                                    </p:set>
                                    <p:animEffect transition="in" filter="wipe(left)">
                                      <p:cBhvr>
                                        <p:cTn id="11" dur="1250"/>
                                        <p:tgtEl>
                                          <p:spTgt spid="12">
                                            <p:txEl>
                                              <p:pRg st="2" end="2"/>
                                            </p:txEl>
                                          </p:spTgt>
                                        </p:tgtEl>
                                      </p:cBhvr>
                                    </p:animEffect>
                                  </p:childTnLst>
                                </p:cTn>
                              </p:par>
                            </p:childTnLst>
                          </p:cTn>
                        </p:par>
                        <p:par>
                          <p:cTn id="12" fill="hold">
                            <p:stCondLst>
                              <p:cond delay="3500"/>
                            </p:stCondLst>
                            <p:childTnLst>
                              <p:par>
                                <p:cTn id="13" presetID="22" presetClass="entr" presetSubtype="8" fill="hold" nodeType="afterEffect">
                                  <p:stCondLst>
                                    <p:cond delay="500"/>
                                  </p:stCondLst>
                                  <p:childTnLst>
                                    <p:set>
                                      <p:cBhvr>
                                        <p:cTn id="14" dur="1" fill="hold">
                                          <p:stCondLst>
                                            <p:cond delay="0"/>
                                          </p:stCondLst>
                                        </p:cTn>
                                        <p:tgtEl>
                                          <p:spTgt spid="12">
                                            <p:txEl>
                                              <p:pRg st="4" end="4"/>
                                            </p:txEl>
                                          </p:spTgt>
                                        </p:tgtEl>
                                        <p:attrNameLst>
                                          <p:attrName>style.visibility</p:attrName>
                                        </p:attrNameLst>
                                      </p:cBhvr>
                                      <p:to>
                                        <p:strVal val="visible"/>
                                      </p:to>
                                    </p:set>
                                    <p:animEffect transition="in" filter="wipe(left)">
                                      <p:cBhvr>
                                        <p:cTn id="15" dur="1250"/>
                                        <p:tgtEl>
                                          <p:spTgt spid="12">
                                            <p:txEl>
                                              <p:pRg st="4" end="4"/>
                                            </p:txEl>
                                          </p:spTgt>
                                        </p:tgtEl>
                                      </p:cBhvr>
                                    </p:animEffect>
                                  </p:childTnLst>
                                </p:cTn>
                              </p:par>
                            </p:childTnLst>
                          </p:cTn>
                        </p:par>
                        <p:par>
                          <p:cTn id="16" fill="hold">
                            <p:stCondLst>
                              <p:cond delay="5250"/>
                            </p:stCondLst>
                            <p:childTnLst>
                              <p:par>
                                <p:cTn id="17" presetID="22" presetClass="entr" presetSubtype="8" fill="hold" nodeType="afterEffect">
                                  <p:stCondLst>
                                    <p:cond delay="500"/>
                                  </p:stCondLst>
                                  <p:childTnLst>
                                    <p:set>
                                      <p:cBhvr>
                                        <p:cTn id="18" dur="1" fill="hold">
                                          <p:stCondLst>
                                            <p:cond delay="0"/>
                                          </p:stCondLst>
                                        </p:cTn>
                                        <p:tgtEl>
                                          <p:spTgt spid="12">
                                            <p:txEl>
                                              <p:pRg st="6" end="6"/>
                                            </p:txEl>
                                          </p:spTgt>
                                        </p:tgtEl>
                                        <p:attrNameLst>
                                          <p:attrName>style.visibility</p:attrName>
                                        </p:attrNameLst>
                                      </p:cBhvr>
                                      <p:to>
                                        <p:strVal val="visible"/>
                                      </p:to>
                                    </p:set>
                                    <p:animEffect transition="in" filter="wipe(left)">
                                      <p:cBhvr>
                                        <p:cTn id="19" dur="1250"/>
                                        <p:tgtEl>
                                          <p:spTgt spid="12">
                                            <p:txEl>
                                              <p:pRg st="6" end="6"/>
                                            </p:txEl>
                                          </p:spTgt>
                                        </p:tgtEl>
                                      </p:cBhvr>
                                    </p:animEffect>
                                  </p:childTnLst>
                                </p:cTn>
                              </p:par>
                            </p:childTnLst>
                          </p:cTn>
                        </p:par>
                        <p:par>
                          <p:cTn id="20" fill="hold">
                            <p:stCondLst>
                              <p:cond delay="7000"/>
                            </p:stCondLst>
                            <p:childTnLst>
                              <p:par>
                                <p:cTn id="21" presetID="22" presetClass="entr" presetSubtype="8" fill="hold" nodeType="afterEffect">
                                  <p:stCondLst>
                                    <p:cond delay="500"/>
                                  </p:stCondLst>
                                  <p:childTnLst>
                                    <p:set>
                                      <p:cBhvr>
                                        <p:cTn id="22" dur="1" fill="hold">
                                          <p:stCondLst>
                                            <p:cond delay="0"/>
                                          </p:stCondLst>
                                        </p:cTn>
                                        <p:tgtEl>
                                          <p:spTgt spid="12">
                                            <p:txEl>
                                              <p:pRg st="8" end="8"/>
                                            </p:txEl>
                                          </p:spTgt>
                                        </p:tgtEl>
                                        <p:attrNameLst>
                                          <p:attrName>style.visibility</p:attrName>
                                        </p:attrNameLst>
                                      </p:cBhvr>
                                      <p:to>
                                        <p:strVal val="visible"/>
                                      </p:to>
                                    </p:set>
                                    <p:animEffect transition="in" filter="wipe(left)">
                                      <p:cBhvr>
                                        <p:cTn id="23" dur="125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2680</TotalTime>
  <Words>784</Words>
  <Application>Microsoft Office PowerPoint</Application>
  <PresentationFormat>Widescreen</PresentationFormat>
  <Paragraphs>129</Paragraphs>
  <Slides>17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The ARA Professional Development Programme </vt:lpstr>
      <vt:lpstr>PowerPoint Presentation</vt:lpstr>
      <vt:lpstr>PowerPoint Presentation</vt:lpstr>
      <vt:lpstr>PowerPoint Presentation</vt:lpstr>
      <vt:lpstr>Competency framework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Fellow (FARA) </vt:lpstr>
      <vt:lpstr>CPD Review</vt:lpstr>
      <vt:lpstr>Professional development programme</vt:lpstr>
      <vt:lpstr>Contact</vt:lpstr>
    </vt:vector>
  </TitlesOfParts>
  <Company>Landscape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Paul Lincoln</dc:creator>
  <cp:lastModifiedBy>Chris Sheridan</cp:lastModifiedBy>
  <cp:revision>218</cp:revision>
  <cp:lastPrinted>2018-09-30T22:03:35Z</cp:lastPrinted>
  <dcterms:created xsi:type="dcterms:W3CDTF">2016-09-28T15:18:01Z</dcterms:created>
  <dcterms:modified xsi:type="dcterms:W3CDTF">2019-03-20T09:08:39Z</dcterms:modified>
</cp:coreProperties>
</file>